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28"/>
  </p:notesMasterIdLst>
  <p:handoutMasterIdLst>
    <p:handoutMasterId r:id="rId29"/>
  </p:handoutMasterIdLst>
  <p:sldIdLst>
    <p:sldId id="402" r:id="rId5"/>
    <p:sldId id="848" r:id="rId6"/>
    <p:sldId id="344" r:id="rId7"/>
    <p:sldId id="2142532797" r:id="rId8"/>
    <p:sldId id="6539" r:id="rId9"/>
    <p:sldId id="2875" r:id="rId10"/>
    <p:sldId id="2142532796" r:id="rId11"/>
    <p:sldId id="390" r:id="rId12"/>
    <p:sldId id="391" r:id="rId13"/>
    <p:sldId id="400" r:id="rId14"/>
    <p:sldId id="2142532798" r:id="rId15"/>
    <p:sldId id="2142532799" r:id="rId16"/>
    <p:sldId id="2142532800" r:id="rId17"/>
    <p:sldId id="2142532801" r:id="rId18"/>
    <p:sldId id="2142532802" r:id="rId19"/>
    <p:sldId id="2142532805" r:id="rId20"/>
    <p:sldId id="2142532803" r:id="rId21"/>
    <p:sldId id="2142532806" r:id="rId22"/>
    <p:sldId id="2874" r:id="rId23"/>
    <p:sldId id="2871" r:id="rId24"/>
    <p:sldId id="2142532795" r:id="rId25"/>
    <p:sldId id="2142532794" r:id="rId26"/>
    <p:sldId id="265" r:id="rId27"/>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49A30D-B558-DB49-8E31-0606A6737775}" v="1" dt="2020-10-15T07:43:33.274"/>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72" autoAdjust="0"/>
    <p:restoredTop sz="81962" autoAdjust="0"/>
  </p:normalViewPr>
  <p:slideViewPr>
    <p:cSldViewPr snapToGrid="0" showGuides="1">
      <p:cViewPr varScale="1">
        <p:scale>
          <a:sx n="88" d="100"/>
          <a:sy n="88" d="100"/>
        </p:scale>
        <p:origin x="1704" y="184"/>
      </p:cViewPr>
      <p:guideLst>
        <p:guide pos="3841"/>
        <p:guide orient="horz" pos="2160"/>
      </p:guideLst>
    </p:cSldViewPr>
  </p:slideViewPr>
  <p:outlineViewPr>
    <p:cViewPr>
      <p:scale>
        <a:sx n="33" d="100"/>
        <a:sy n="33" d="100"/>
      </p:scale>
      <p:origin x="0" y="-2958"/>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rsinghani, Komal" userId="46027e4e-b4b0-4550-a715-e65218b66ebd" providerId="ADAL" clId="{FC49A30D-B558-DB49-8E31-0606A6737775}"/>
    <pc:docChg chg="delSld modSld">
      <pc:chgData name="Narsinghani, Komal" userId="46027e4e-b4b0-4550-a715-e65218b66ebd" providerId="ADAL" clId="{FC49A30D-B558-DB49-8E31-0606A6737775}" dt="2020-10-15T07:43:33.274" v="1" actId="767"/>
      <pc:docMkLst>
        <pc:docMk/>
      </pc:docMkLst>
      <pc:sldChg chg="del">
        <pc:chgData name="Narsinghani, Komal" userId="46027e4e-b4b0-4550-a715-e65218b66ebd" providerId="ADAL" clId="{FC49A30D-B558-DB49-8E31-0606A6737775}" dt="2020-10-15T07:21:30.559" v="0" actId="2696"/>
        <pc:sldMkLst>
          <pc:docMk/>
          <pc:sldMk cId="3954318243" sldId="2873"/>
        </pc:sldMkLst>
      </pc:sldChg>
      <pc:sldChg chg="addSp modSp">
        <pc:chgData name="Narsinghani, Komal" userId="46027e4e-b4b0-4550-a715-e65218b66ebd" providerId="ADAL" clId="{FC49A30D-B558-DB49-8E31-0606A6737775}" dt="2020-10-15T07:43:33.274" v="1" actId="767"/>
        <pc:sldMkLst>
          <pc:docMk/>
          <pc:sldMk cId="1518136394" sldId="2142532794"/>
        </pc:sldMkLst>
        <pc:spChg chg="add mod">
          <ac:chgData name="Narsinghani, Komal" userId="46027e4e-b4b0-4550-a715-e65218b66ebd" providerId="ADAL" clId="{FC49A30D-B558-DB49-8E31-0606A6737775}" dt="2020-10-15T07:43:33.274" v="1" actId="767"/>
          <ac:spMkLst>
            <pc:docMk/>
            <pc:sldMk cId="1518136394" sldId="2142532794"/>
            <ac:spMk id="2" creationId="{A1E458ED-3315-5A4D-A1F8-C9999A23B7F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bta.org/blog/how-much-do-expense-reports-really-cost-a-compan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697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23</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t" latinLnBrk="0" hangingPunct="1"/>
            <a:endParaRPr lang="en-US" dirty="0"/>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43582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285750" indent="-285750">
              <a:buFontTx/>
              <a:buChar char="-"/>
            </a:pPr>
            <a:r>
              <a:rPr lang="en-US" dirty="0"/>
              <a:t>Studies show that an average office worker receives 121 emails daily and sends about 40 emails daily.</a:t>
            </a:r>
          </a:p>
          <a:p>
            <a:pPr marL="285750" indent="-285750">
              <a:buFontTx/>
              <a:buChar char="-"/>
            </a:pPr>
            <a:r>
              <a:rPr lang="en-US" dirty="0"/>
              <a:t>Also employees spend an average of 20min on completing one single expense report with 19% of the expense reports having errors and another 18min spent on average to correct those errors. </a:t>
            </a:r>
          </a:p>
          <a:p>
            <a:pPr marL="285750" indent="-285750">
              <a:buFontTx/>
              <a:buChar char="-"/>
            </a:pPr>
            <a:r>
              <a:rPr lang="en-US" dirty="0"/>
              <a:t>Those are two statistics that at first glance might look very unconnected.</a:t>
            </a:r>
          </a:p>
          <a:p>
            <a:pPr marL="285750" indent="-285750">
              <a:buFontTx/>
              <a:buChar char="-"/>
            </a:pPr>
            <a:r>
              <a:rPr lang="en-US" dirty="0"/>
              <a:t>But there is one thing they have in common: it is that employees spent a huge amount of time on them.</a:t>
            </a:r>
          </a:p>
          <a:p>
            <a:pPr marL="285750" indent="-285750">
              <a:buFontTx/>
              <a:buChar char="-"/>
            </a:pPr>
            <a:r>
              <a:rPr lang="en-US" dirty="0"/>
              <a:t>Looking through all the emails received per day, having to filter out the really important emails from the newsletters, deciding on which email to answer first and then ultimately answering to it, is a time consuming task for employees.</a:t>
            </a:r>
          </a:p>
          <a:p>
            <a:pPr marL="285750" indent="-285750">
              <a:buFontTx/>
              <a:buChar char="-"/>
            </a:pPr>
            <a:r>
              <a:rPr lang="en-US" dirty="0"/>
              <a:t>Also filing expense reports is usually really time consuming, having to add all the trip details and then also having to copy all the details from each and every bill received on the trip</a:t>
            </a:r>
          </a:p>
          <a:p>
            <a:pPr marL="285750" indent="-285750">
              <a:buFontTx/>
              <a:buChar char="-"/>
            </a:pPr>
            <a:endParaRPr lang="en-US" dirty="0"/>
          </a:p>
          <a:p>
            <a:pPr marL="285750" indent="-285750">
              <a:buFontTx/>
              <a:buChar char="-"/>
            </a:pPr>
            <a:r>
              <a:rPr lang="en-US" dirty="0"/>
              <a:t>In this session I want to explain how both of the scenarios can be simplified by automation with “Business Entity Recognition”</a:t>
            </a:r>
          </a:p>
          <a:p>
            <a:pPr marL="285750" indent="-285750">
              <a:buFontTx/>
              <a:buChar char="-"/>
            </a:pPr>
            <a:r>
              <a:rPr lang="en-US" dirty="0"/>
              <a:t>Let’s start with having a look at the emails</a:t>
            </a:r>
          </a:p>
          <a:p>
            <a:endParaRPr lang="en-US" dirty="0"/>
          </a:p>
          <a:p>
            <a:endParaRPr lang="en-US" dirty="0"/>
          </a:p>
          <a:p>
            <a:endParaRPr lang="en-US" dirty="0"/>
          </a:p>
          <a:p>
            <a:endParaRPr lang="en-US" dirty="0"/>
          </a:p>
          <a:p>
            <a:r>
              <a:rPr lang="en-US" dirty="0"/>
              <a:t>Source 2: </a:t>
            </a:r>
            <a:r>
              <a:rPr lang="de-DE" dirty="0">
                <a:hlinkClick r:id="rId3"/>
              </a:rPr>
              <a:t>https://www.gbta.org/blog/how-much-do-expense-reports-really-cost-a-company/</a:t>
            </a:r>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a:p>
        </p:txBody>
      </p:sp>
    </p:spTree>
    <p:extLst>
      <p:ext uri="{BB962C8B-B14F-4D97-AF65-F5344CB8AC3E}">
        <p14:creationId xmlns:p14="http://schemas.microsoft.com/office/powerpoint/2010/main" val="1738130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a:t>Let’s imagine the following situation</a:t>
            </a:r>
          </a:p>
          <a:p>
            <a:pPr marL="285750" indent="-285750">
              <a:buFontTx/>
              <a:buChar char="-"/>
            </a:pPr>
            <a:r>
              <a:rPr lang="en-US" dirty="0"/>
              <a:t>Bob is a customer service agent </a:t>
            </a:r>
          </a:p>
          <a:p>
            <a:pPr marL="285750" indent="-285750">
              <a:buFontTx/>
              <a:buChar char="-"/>
            </a:pPr>
            <a:r>
              <a:rPr lang="en-US" dirty="0"/>
              <a:t>His job is to answer to customer tickets such as questions, complaints and inquiries</a:t>
            </a:r>
          </a:p>
          <a:p>
            <a:pPr marL="285750" indent="-285750">
              <a:buFontTx/>
              <a:buChar char="-"/>
            </a:pPr>
            <a:r>
              <a:rPr lang="en-US" dirty="0"/>
              <a:t>He for example receives emails from customers that have ordered products from his company and have not received them yet</a:t>
            </a:r>
          </a:p>
          <a:p>
            <a:pPr marL="285750" indent="-285750">
              <a:buFontTx/>
              <a:buChar char="-"/>
            </a:pPr>
            <a:r>
              <a:rPr lang="en-US" dirty="0"/>
              <a:t>Customers like this would like to know when their order will be shipped to them </a:t>
            </a:r>
          </a:p>
          <a:p>
            <a:pPr marL="285750" indent="-285750">
              <a:buFontTx/>
              <a:buChar char="-"/>
            </a:pPr>
            <a:endParaRPr lang="en-US" dirty="0"/>
          </a:p>
          <a:p>
            <a:pPr marL="285750" indent="-285750">
              <a:buFontTx/>
              <a:buChar char="-"/>
            </a:pPr>
            <a:r>
              <a:rPr lang="en-US" dirty="0"/>
              <a:t>For answering this inquiry Bob has to look at the email, read through it and extract needed information, such as the customer number and order number</a:t>
            </a:r>
          </a:p>
          <a:p>
            <a:pPr marL="285750" indent="-285750">
              <a:buFontTx/>
              <a:buChar char="-"/>
            </a:pPr>
            <a:r>
              <a:rPr lang="en-US" dirty="0"/>
              <a:t>Bob has to create a customer ticket for the email that came in</a:t>
            </a:r>
          </a:p>
          <a:p>
            <a:pPr marL="285750" indent="-285750">
              <a:buFontTx/>
              <a:buChar char="-"/>
            </a:pPr>
            <a:r>
              <a:rPr lang="en-US" dirty="0"/>
              <a:t>He then has to access one or several systems in order to find out the status of the order</a:t>
            </a:r>
          </a:p>
          <a:p>
            <a:pPr marL="285750" indent="-285750">
              <a:buFontTx/>
              <a:buChar char="-"/>
            </a:pPr>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8</a:t>
            </a:fld>
            <a:endParaRPr lang="de-DE"/>
          </a:p>
        </p:txBody>
      </p:sp>
    </p:spTree>
    <p:extLst>
      <p:ext uri="{BB962C8B-B14F-4D97-AF65-F5344CB8AC3E}">
        <p14:creationId xmlns:p14="http://schemas.microsoft.com/office/powerpoint/2010/main" val="1331253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a:t>With the help of “Business Entity Recognition” Bob can receive important information automatically</a:t>
            </a:r>
          </a:p>
          <a:p>
            <a:pPr marL="285750" indent="-285750">
              <a:buFontTx/>
              <a:buChar char="-"/>
            </a:pPr>
            <a:r>
              <a:rPr lang="en-US"/>
              <a:t>“Business Entity Recognition” can extract named entities from the received email</a:t>
            </a:r>
          </a:p>
          <a:p>
            <a:pPr marL="285750" indent="-285750">
              <a:buFontTx/>
              <a:buChar char="-"/>
            </a:pPr>
            <a:r>
              <a:rPr lang="en-US"/>
              <a:t>Those entities can then be directly displayed to the customer service agent so that he can process the inquiry faster</a:t>
            </a:r>
          </a:p>
          <a:p>
            <a:pPr marL="285750" indent="-285750">
              <a:buFontTx/>
              <a:buChar char="-"/>
            </a:pPr>
            <a:r>
              <a:rPr lang="en-US"/>
              <a:t>Additionally the automated extraction also provides a possibility for processing the extracted information automated too</a:t>
            </a:r>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a:p>
        </p:txBody>
      </p:sp>
    </p:spTree>
    <p:extLst>
      <p:ext uri="{BB962C8B-B14F-4D97-AF65-F5344CB8AC3E}">
        <p14:creationId xmlns:p14="http://schemas.microsoft.com/office/powerpoint/2010/main" val="1014167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285750" indent="-285750">
              <a:buFontTx/>
              <a:buChar char="-"/>
            </a:pPr>
            <a:r>
              <a:rPr lang="en-US" dirty="0"/>
              <a:t>Another use case I want to talk about can be found in the area of a shared service framework</a:t>
            </a:r>
          </a:p>
          <a:p>
            <a:pPr marL="285750" indent="-285750">
              <a:buFontTx/>
              <a:buChar char="-"/>
            </a:pPr>
            <a:r>
              <a:rPr lang="en-US" dirty="0"/>
              <a:t>Such a shared service framework can for example be a financial shared service center which takes care of supplier requests, complaints and inquiries</a:t>
            </a:r>
          </a:p>
          <a:p>
            <a:pPr marL="285750" indent="-285750">
              <a:buFontTx/>
              <a:buChar char="-"/>
            </a:pPr>
            <a:endParaRPr lang="en-US" dirty="0"/>
          </a:p>
          <a:p>
            <a:pPr marL="285750" indent="-285750">
              <a:buFontTx/>
              <a:buChar char="-"/>
            </a:pPr>
            <a:r>
              <a:rPr lang="en-US" dirty="0"/>
              <a:t>The suppliers write an email or open a ticket in which they describe their situation</a:t>
            </a:r>
          </a:p>
          <a:p>
            <a:pPr marL="285750" indent="-285750">
              <a:buFontTx/>
              <a:buChar char="-"/>
            </a:pPr>
            <a:r>
              <a:rPr lang="en-US" dirty="0"/>
              <a:t>For example a supplier could send an email in which he asks for the payment status of the invoice he has issues with the invoice number 54321</a:t>
            </a:r>
          </a:p>
          <a:p>
            <a:pPr marL="285750" indent="-285750">
              <a:buFontTx/>
              <a:buChar char="-"/>
            </a:pPr>
            <a:endParaRPr lang="en-US" dirty="0"/>
          </a:p>
          <a:p>
            <a:pPr marL="285750" indent="-285750">
              <a:buFontTx/>
              <a:buChar char="-"/>
            </a:pPr>
            <a:r>
              <a:rPr lang="en-US" dirty="0"/>
              <a:t>When the ticket comes in first the service “Service Ticket Intelligence” is used to categorize what kind of ticket it is</a:t>
            </a:r>
          </a:p>
          <a:p>
            <a:pPr marL="285750" indent="-285750">
              <a:buFontTx/>
              <a:buChar char="-"/>
            </a:pPr>
            <a:r>
              <a:rPr lang="en-US" dirty="0"/>
              <a:t>In our example it would maybe have the category “invoice inquiry” </a:t>
            </a:r>
          </a:p>
          <a:p>
            <a:pPr marL="285750" indent="-285750">
              <a:buFontTx/>
              <a:buChar char="-"/>
            </a:pPr>
            <a:endParaRPr lang="en-US" dirty="0"/>
          </a:p>
          <a:p>
            <a:pPr marL="285750" indent="-285750">
              <a:buFontTx/>
              <a:buChar char="-"/>
            </a:pPr>
            <a:r>
              <a:rPr lang="en-US" dirty="0"/>
              <a:t>Afterwards the “Business Entity Recognition” service is used to identify relevant entities such as the supplier and the invoice ID</a:t>
            </a:r>
          </a:p>
          <a:p>
            <a:pPr marL="285750" indent="-285750">
              <a:buFontTx/>
              <a:buChar char="-"/>
            </a:pPr>
            <a:endParaRPr lang="en-US" dirty="0"/>
          </a:p>
          <a:p>
            <a:pPr marL="285750" indent="-285750">
              <a:buFontTx/>
              <a:buChar char="-"/>
            </a:pPr>
            <a:r>
              <a:rPr lang="en-US" dirty="0"/>
              <a:t>Then the use case can be enhanced with “SAP Intelligent Robotic Process Automation” </a:t>
            </a:r>
          </a:p>
          <a:p>
            <a:pPr marL="285750" indent="-285750">
              <a:buFontTx/>
              <a:buChar char="-"/>
            </a:pPr>
            <a:r>
              <a:rPr lang="en-US" dirty="0"/>
              <a:t>An IRPA bot could pick up easier inquiries such as the one about the status of the invoice payment </a:t>
            </a:r>
          </a:p>
          <a:p>
            <a:pPr marL="285750" indent="-285750">
              <a:buFontTx/>
              <a:buChar char="-"/>
            </a:pPr>
            <a:r>
              <a:rPr lang="en-US" dirty="0"/>
              <a:t>The bot can then go to the system, look up the invoice payment status and answer the supplier fully automated without any human interaction</a:t>
            </a:r>
          </a:p>
          <a:p>
            <a:pPr marL="285750" indent="-285750">
              <a:buFontTx/>
              <a:buChar char="-"/>
            </a:pPr>
            <a:r>
              <a:rPr lang="en-US" dirty="0"/>
              <a:t>Of course if you would like to double check the result in the end or you do not want to use a bot the process can also be continued by a service agent</a:t>
            </a:r>
          </a:p>
          <a:p>
            <a:pPr marL="285750" indent="-285750">
              <a:buFontTx/>
              <a:buChar char="-"/>
            </a:pPr>
            <a:endParaRPr lang="en-US" dirty="0"/>
          </a:p>
          <a:p>
            <a:pPr marL="285750" indent="-285750">
              <a:buFontTx/>
              <a:buChar char="-"/>
            </a:pPr>
            <a:r>
              <a:rPr lang="en-US" dirty="0"/>
              <a:t>Automating supplier invoices as described leads to faster processing and solving of incoming requests and inquiries and improves service quality</a:t>
            </a:r>
          </a:p>
        </p:txBody>
      </p:sp>
      <p:sp>
        <p:nvSpPr>
          <p:cNvPr id="4" name="Slide Number Placeholder 3"/>
          <p:cNvSpPr>
            <a:spLocks noGrp="1"/>
          </p:cNvSpPr>
          <p:nvPr>
            <p:ph type="sldNum" sz="quarter" idx="5"/>
          </p:nvPr>
        </p:nvSpPr>
        <p:spPr/>
        <p:txBody>
          <a:bodyPr/>
          <a:lstStyle/>
          <a:p>
            <a:fld id="{7D8C2C35-2B8A-446E-BEC0-FD36716C29AC}" type="slidenum">
              <a:rPr lang="de-DE" smtClean="0"/>
              <a:pPr/>
              <a:t>10</a:t>
            </a:fld>
            <a:endParaRPr lang="de-DE"/>
          </a:p>
        </p:txBody>
      </p:sp>
    </p:spTree>
    <p:extLst>
      <p:ext uri="{BB962C8B-B14F-4D97-AF65-F5344CB8AC3E}">
        <p14:creationId xmlns:p14="http://schemas.microsoft.com/office/powerpoint/2010/main" val="155855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5"/>
          </p:nvPr>
        </p:nvSpPr>
        <p:spPr/>
        <p:txBody>
          <a:bodyPr/>
          <a:lstStyle/>
          <a:p>
            <a:fld id="{FB6B3FB6-9580-41DC-B3E7-54C46CBFADA4}" type="slidenum">
              <a:rPr lang="en-US" smtClean="0"/>
              <a:pPr/>
              <a:t>20</a:t>
            </a:fld>
            <a:endParaRPr lang="en-US" dirty="0"/>
          </a:p>
        </p:txBody>
      </p:sp>
      <p:sp>
        <p:nvSpPr>
          <p:cNvPr id="3" name="Slide Image Placeholder 2"/>
          <p:cNvSpPr>
            <a:spLocks noGrp="1" noRot="1" noChangeAspect="1"/>
          </p:cNvSpPr>
          <p:nvPr>
            <p:ph type="sldImg"/>
          </p:nvPr>
        </p:nvSpPr>
        <p:spPr/>
      </p:sp>
      <p:sp>
        <p:nvSpPr>
          <p:cNvPr id="7" name="Notes Placeholder 6"/>
          <p:cNvSpPr>
            <a:spLocks noGrp="1"/>
          </p:cNvSpPr>
          <p:nvPr>
            <p:ph type="body" idx="1"/>
          </p:nvPr>
        </p:nvSpPr>
        <p:spPr/>
        <p:txBody>
          <a:bodyPr/>
          <a:lstStyle/>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1631356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The SAP Learning Hub platform provides exactly that</a:t>
            </a:r>
          </a:p>
          <a:p>
            <a:pPr lvl="0"/>
            <a:r>
              <a:rPr lang="en-US" sz="1400" dirty="0"/>
              <a:t>Unlimited access to all of our content, always up to date, over 3000 titles in multiple languages</a:t>
            </a:r>
          </a:p>
          <a:p>
            <a:pPr lvl="0"/>
            <a:r>
              <a:rPr lang="en-US" sz="1400" dirty="0"/>
              <a:t>Unlimited access to SAP Learning Rooms, which provide structured and non-structured,  SAP instructor-led, social learning and collaboration where learners can get coaching and answers to their question</a:t>
            </a:r>
          </a:p>
          <a:p>
            <a:pPr lvl="0"/>
            <a:r>
              <a:rPr lang="en-US" sz="1400" dirty="0"/>
              <a:t>The exclusive right to buy access to live SAP systems on demand, like purchasing internet access in a hotel room</a:t>
            </a:r>
          </a:p>
          <a:p>
            <a:r>
              <a:rPr lang="en-US" sz="1400" b="1" dirty="0"/>
              <a:t>AND</a:t>
            </a:r>
            <a:endParaRPr lang="en-US" sz="1400" dirty="0"/>
          </a:p>
          <a:p>
            <a:pPr lvl="0"/>
            <a:r>
              <a:rPr lang="en-US" sz="1400" dirty="0"/>
              <a:t>Powerful LMS capabilities to run, manage and measure company specific enablement programs</a:t>
            </a:r>
          </a:p>
          <a:p>
            <a:endParaRPr lang="en-US" sz="1400" dirty="0"/>
          </a:p>
          <a:p>
            <a:r>
              <a:rPr lang="en-US" sz="1400" b="1" dirty="0"/>
              <a:t>ALL for one SINGLE 12-months subscription fee that is lower than the costs of attending ONE 3-day classroom course.</a:t>
            </a:r>
            <a:endParaRPr lang="en-US" sz="1400" dirty="0"/>
          </a:p>
          <a:p>
            <a:endParaRPr lang="en-US" dirty="0"/>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21</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4259238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9.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DF0B5A-BFDE-D940-B5DF-0074992BD6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87" y="0"/>
            <a:ext cx="12192000" cy="6858000"/>
          </a:xfrm>
          <a:prstGeom prst="rect">
            <a:avLst/>
          </a:prstGeom>
        </p:spPr>
      </p:pic>
      <p:sp>
        <p:nvSpPr>
          <p:cNvPr id="24" name="Classification"/>
          <p:cNvSpPr txBox="1"/>
          <p:nvPr userDrawn="1"/>
        </p:nvSpPr>
        <p:spPr>
          <a:xfrm>
            <a:off x="288000" y="5308918"/>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solidFill>
                  <a:schemeClr val="bg1"/>
                </a:solidFill>
              </a:rPr>
              <a:t>PUBLIC</a:t>
            </a:r>
            <a:endParaRPr lang="en-US" sz="900" b="0" dirty="0">
              <a:solidFill>
                <a:schemeClr val="bg1"/>
              </a:solidFill>
            </a:endParaRPr>
          </a:p>
        </p:txBody>
      </p:sp>
      <p:sp>
        <p:nvSpPr>
          <p:cNvPr id="6" name="Speaker"/>
          <p:cNvSpPr>
            <a:spLocks noGrp="1"/>
          </p:cNvSpPr>
          <p:nvPr userDrawn="1">
            <p:ph type="subTitle" idx="1" hasCustomPrompt="1"/>
          </p:nvPr>
        </p:nvSpPr>
        <p:spPr bwMode="black">
          <a:xfrm>
            <a:off x="287999" y="4483556"/>
            <a:ext cx="6257656"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bg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4" name="Title 3"/>
          <p:cNvSpPr>
            <a:spLocks noGrp="1"/>
          </p:cNvSpPr>
          <p:nvPr>
            <p:ph type="title" hasCustomPrompt="1"/>
          </p:nvPr>
        </p:nvSpPr>
        <p:spPr>
          <a:xfrm>
            <a:off x="288000" y="2681103"/>
            <a:ext cx="6321030" cy="1495794"/>
          </a:xfrm>
        </p:spPr>
        <p:txBody>
          <a:bodyPr wrap="square">
            <a:noAutofit/>
          </a:bodyPr>
          <a:lstStyle>
            <a:lvl1pPr>
              <a:lnSpc>
                <a:spcPct val="90000"/>
              </a:lnSpc>
              <a:defRPr sz="3600">
                <a:solidFill>
                  <a:schemeClr val="bg1"/>
                </a:solidFill>
              </a:defRPr>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a:extLst>
              <a:ext uri="{FF2B5EF4-FFF2-40B4-BE49-F238E27FC236}">
                <a16:creationId xmlns:a16="http://schemas.microsoft.com/office/drawing/2014/main" id="{251CD224-43D4-4D54-87EA-DD5933D21141}"/>
              </a:ext>
            </a:extLst>
          </p:cNvPr>
          <p:cNvPicPr>
            <a:picLocks noChangeAspect="1"/>
          </p:cNvPicPr>
          <p:nvPr userDrawn="1"/>
        </p:nvPicPr>
        <p:blipFill>
          <a:blip r:embed="rId3"/>
          <a:stretch>
            <a:fillRect/>
          </a:stretch>
        </p:blipFill>
        <p:spPr>
          <a:xfrm>
            <a:off x="9949255" y="6219820"/>
            <a:ext cx="1963635" cy="355695"/>
          </a:xfrm>
          <a:prstGeom prst="rect">
            <a:avLst/>
          </a:prstGeom>
        </p:spPr>
      </p:pic>
      <p:sp>
        <p:nvSpPr>
          <p:cNvPr id="7" name="Text Placeholder 3">
            <a:extLst>
              <a:ext uri="{FF2B5EF4-FFF2-40B4-BE49-F238E27FC236}">
                <a16:creationId xmlns:a16="http://schemas.microsoft.com/office/drawing/2014/main" id="{1DA8F71E-1A59-40FB-B75E-B93321EDA8EB}"/>
              </a:ext>
            </a:extLst>
          </p:cNvPr>
          <p:cNvSpPr>
            <a:spLocks noGrp="1"/>
          </p:cNvSpPr>
          <p:nvPr>
            <p:ph type="body" sz="quarter" idx="13" hasCustomPrompt="1"/>
          </p:nvPr>
        </p:nvSpPr>
        <p:spPr>
          <a:xfrm>
            <a:off x="287337" y="2136046"/>
            <a:ext cx="2249033" cy="215444"/>
          </a:xfrm>
        </p:spPr>
        <p:txBody>
          <a:bodyPr wrap="square">
            <a:spAutoFit/>
          </a:bodyPr>
          <a:lstStyle>
            <a:lvl1pPr>
              <a:defRPr sz="1400" b="0">
                <a:solidFill>
                  <a:schemeClr val="bg1"/>
                </a:solidFill>
              </a:defRPr>
            </a:lvl1pPr>
          </a:lstStyle>
          <a:p>
            <a:pPr lvl="0"/>
            <a:r>
              <a:rPr lang="en-US" dirty="0"/>
              <a:t>Insert Session ID</a:t>
            </a:r>
          </a:p>
        </p:txBody>
      </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684" userDrawn="1">
          <p15:clr>
            <a:srgbClr val="FBAE40"/>
          </p15:clr>
        </p15:guide>
        <p15:guide id="3" orient="horz" pos="2636" userDrawn="1">
          <p15:clr>
            <a:srgbClr val="FBAE40"/>
          </p15:clr>
        </p15:guide>
        <p15:guide id="4" orient="horz" pos="2160" userDrawn="1">
          <p15:clr>
            <a:srgbClr val="FBAE40"/>
          </p15:clr>
        </p15:guide>
        <p15:guide id="5" orient="horz" pos="2818" userDrawn="1">
          <p15:clr>
            <a:srgbClr val="FBAE40"/>
          </p15:clr>
        </p15:guide>
        <p15:guide id="7" orient="horz" pos="4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image/screenshot</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Thank You">
    <p:bg>
      <p:bgRef idx="1001">
        <a:schemeClr val="bg1"/>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45BAA6A-1407-B741-B71B-7031C86EADC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87" y="0"/>
            <a:ext cx="12192000" cy="6858000"/>
          </a:xfrm>
          <a:prstGeom prst="rect">
            <a:avLst/>
          </a:prstGeom>
        </p:spPr>
      </p:pic>
      <p:pic>
        <p:nvPicPr>
          <p:cNvPr id="15" name="SAP Logo">
            <a:extLst>
              <a:ext uri="{FF2B5EF4-FFF2-40B4-BE49-F238E27FC236}">
                <a16:creationId xmlns:a16="http://schemas.microsoft.com/office/drawing/2014/main" id="{A6BCD0D8-DE21-2F4F-9D95-2D49805C8CCC}"/>
              </a:ext>
            </a:extLst>
          </p:cNvPr>
          <p:cNvPicPr>
            <a:picLocks noChangeAspect="1"/>
          </p:cNvPicPr>
          <p:nvPr userDrawn="1"/>
        </p:nvPicPr>
        <p:blipFill>
          <a:blip r:embed="rId3"/>
          <a:stretch>
            <a:fillRect/>
          </a:stretch>
        </p:blipFill>
        <p:spPr>
          <a:xfrm>
            <a:off x="9725564" y="5994000"/>
            <a:ext cx="1963635" cy="355695"/>
          </a:xfrm>
          <a:prstGeom prst="rect">
            <a:avLst/>
          </a:prstGeom>
        </p:spPr>
      </p:pic>
      <p:sp>
        <p:nvSpPr>
          <p:cNvPr id="9" name="Title 1">
            <a:extLst>
              <a:ext uri="{FF2B5EF4-FFF2-40B4-BE49-F238E27FC236}">
                <a16:creationId xmlns:a16="http://schemas.microsoft.com/office/drawing/2014/main" id="{93A28391-59F5-4ACF-B10A-0F7015453EB8}"/>
              </a:ext>
            </a:extLst>
          </p:cNvPr>
          <p:cNvSpPr txBox="1">
            <a:spLocks/>
          </p:cNvSpPr>
          <p:nvPr userDrawn="1"/>
        </p:nvSpPr>
        <p:spPr bwMode="gray">
          <a:xfrm>
            <a:off x="503238" y="3805105"/>
            <a:ext cx="4468929" cy="276999"/>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1800" dirty="0">
                <a:solidFill>
                  <a:schemeClr val="bg1"/>
                </a:solidFill>
              </a:rPr>
              <a:t>Contact for further topic inquiries</a:t>
            </a:r>
          </a:p>
        </p:txBody>
      </p:sp>
      <p:sp>
        <p:nvSpPr>
          <p:cNvPr id="14" name="Text Placeholder 12">
            <a:extLst>
              <a:ext uri="{FF2B5EF4-FFF2-40B4-BE49-F238E27FC236}">
                <a16:creationId xmlns:a16="http://schemas.microsoft.com/office/drawing/2014/main" id="{20051A13-3EE4-481F-B78A-62197586D253}"/>
              </a:ext>
            </a:extLst>
          </p:cNvPr>
          <p:cNvSpPr>
            <a:spLocks noGrp="1"/>
          </p:cNvSpPr>
          <p:nvPr>
            <p:ph type="body" sz="quarter" idx="15" hasCustomPrompt="1"/>
          </p:nvPr>
        </p:nvSpPr>
        <p:spPr>
          <a:xfrm>
            <a:off x="503238" y="4276022"/>
            <a:ext cx="2864651" cy="701731"/>
          </a:xfrm>
        </p:spPr>
        <p:txBody>
          <a:bodyPr wrap="square">
            <a:spAutoFit/>
          </a:bodyPr>
          <a:lstStyle>
            <a:lvl1pPr>
              <a:spcBef>
                <a:spcPts val="0"/>
              </a:spcBef>
              <a:defRPr sz="1400">
                <a:solidFill>
                  <a:schemeClr val="bg1"/>
                </a:solidFill>
              </a:defRPr>
            </a:lvl1pPr>
          </a:lstStyle>
          <a:p>
            <a:pPr>
              <a:lnSpc>
                <a:spcPct val="95000"/>
              </a:lnSpc>
              <a:spcBef>
                <a:spcPts val="1200"/>
              </a:spcBef>
            </a:pPr>
            <a:r>
              <a:rPr lang="en-US" sz="1600" b="0" dirty="0"/>
              <a:t>F name MI. L name</a:t>
            </a:r>
          </a:p>
          <a:p>
            <a:pPr>
              <a:lnSpc>
                <a:spcPct val="95000"/>
              </a:lnSpc>
              <a:spcBef>
                <a:spcPts val="0"/>
              </a:spcBef>
            </a:pPr>
            <a:r>
              <a:rPr lang="en-US" sz="1600" b="0" dirty="0"/>
              <a:t>Title</a:t>
            </a:r>
          </a:p>
          <a:p>
            <a:pPr>
              <a:lnSpc>
                <a:spcPct val="95000"/>
              </a:lnSpc>
              <a:spcBef>
                <a:spcPts val="0"/>
              </a:spcBef>
            </a:pPr>
            <a:r>
              <a:rPr lang="en-US" sz="1600" b="0" dirty="0"/>
              <a:t>E-mail address</a:t>
            </a:r>
          </a:p>
        </p:txBody>
      </p:sp>
      <p:sp>
        <p:nvSpPr>
          <p:cNvPr id="11" name="Title 13">
            <a:extLst>
              <a:ext uri="{FF2B5EF4-FFF2-40B4-BE49-F238E27FC236}">
                <a16:creationId xmlns:a16="http://schemas.microsoft.com/office/drawing/2014/main" id="{9B37D5D4-6863-468C-86DC-44459915742F}"/>
              </a:ext>
            </a:extLst>
          </p:cNvPr>
          <p:cNvSpPr txBox="1">
            <a:spLocks/>
          </p:cNvSpPr>
          <p:nvPr userDrawn="1"/>
        </p:nvSpPr>
        <p:spPr bwMode="black">
          <a:xfrm>
            <a:off x="512291" y="2685939"/>
            <a:ext cx="6513197" cy="461665"/>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3000" dirty="0">
                <a:solidFill>
                  <a:schemeClr val="bg1"/>
                </a:solidFill>
              </a:rPr>
              <a:t>Thanks for attending this session. </a:t>
            </a:r>
          </a:p>
        </p:txBody>
      </p:sp>
      <p:sp>
        <p:nvSpPr>
          <p:cNvPr id="12" name="Text Placeholder 12">
            <a:extLst>
              <a:ext uri="{FF2B5EF4-FFF2-40B4-BE49-F238E27FC236}">
                <a16:creationId xmlns:a16="http://schemas.microsoft.com/office/drawing/2014/main" id="{0B4389D3-C11E-4705-839F-95BB74480C74}"/>
              </a:ext>
            </a:extLst>
          </p:cNvPr>
          <p:cNvSpPr>
            <a:spLocks noGrp="1"/>
          </p:cNvSpPr>
          <p:nvPr>
            <p:ph type="body" sz="quarter" idx="16" hasCustomPrompt="1"/>
          </p:nvPr>
        </p:nvSpPr>
        <p:spPr>
          <a:xfrm>
            <a:off x="3722382" y="4276022"/>
            <a:ext cx="2864651" cy="701731"/>
          </a:xfrm>
        </p:spPr>
        <p:txBody>
          <a:bodyPr wrap="square">
            <a:spAutoFit/>
          </a:bodyPr>
          <a:lstStyle>
            <a:lvl1pPr>
              <a:spcBef>
                <a:spcPts val="0"/>
              </a:spcBef>
              <a:defRPr sz="1400">
                <a:solidFill>
                  <a:schemeClr val="bg1"/>
                </a:solidFill>
              </a:defRPr>
            </a:lvl1pPr>
          </a:lstStyle>
          <a:p>
            <a:pPr>
              <a:lnSpc>
                <a:spcPct val="95000"/>
              </a:lnSpc>
              <a:spcBef>
                <a:spcPts val="1200"/>
              </a:spcBef>
            </a:pPr>
            <a:r>
              <a:rPr lang="en-US" sz="1600" b="0" dirty="0"/>
              <a:t>F name MI. L name</a:t>
            </a:r>
          </a:p>
          <a:p>
            <a:pPr>
              <a:lnSpc>
                <a:spcPct val="95000"/>
              </a:lnSpc>
              <a:spcBef>
                <a:spcPts val="0"/>
              </a:spcBef>
            </a:pPr>
            <a:r>
              <a:rPr lang="en-US" sz="1600" b="0" dirty="0"/>
              <a:t>Title</a:t>
            </a:r>
          </a:p>
          <a:p>
            <a:pPr>
              <a:lnSpc>
                <a:spcPct val="95000"/>
              </a:lnSpc>
              <a:spcBef>
                <a:spcPts val="0"/>
              </a:spcBef>
            </a:pPr>
            <a:r>
              <a:rPr lang="en-US" sz="1600" b="0" dirty="0"/>
              <a:t>E-mail address</a:t>
            </a:r>
          </a:p>
        </p:txBody>
      </p:sp>
    </p:spTree>
    <p:extLst>
      <p:ext uri="{BB962C8B-B14F-4D97-AF65-F5344CB8AC3E}">
        <p14:creationId xmlns:p14="http://schemas.microsoft.com/office/powerpoint/2010/main" val="662717289"/>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2020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Divider Pag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93839B-5ED9-DE43-B01D-DA19F8FFD6A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87" y="0"/>
            <a:ext cx="12192000" cy="6858000"/>
          </a:xfrm>
          <a:prstGeom prst="rect">
            <a:avLst/>
          </a:prstGeom>
        </p:spPr>
      </p:pic>
      <p:sp>
        <p:nvSpPr>
          <p:cNvPr id="2" name="Divider text"/>
          <p:cNvSpPr>
            <a:spLocks noGrp="1"/>
          </p:cNvSpPr>
          <p:nvPr>
            <p:ph type="ctrTitle" hasCustomPrompt="1"/>
          </p:nvPr>
        </p:nvSpPr>
        <p:spPr bwMode="black">
          <a:xfrm>
            <a:off x="504000" y="3090446"/>
            <a:ext cx="6023549" cy="677108"/>
          </a:xfrm>
        </p:spPr>
        <p:txBody>
          <a:bodyPr anchor="ctr" anchorCtr="0">
            <a:noAutofit/>
          </a:bodyPr>
          <a:lstStyle>
            <a:lvl1pPr>
              <a:defRPr sz="4400">
                <a:solidFill>
                  <a:schemeClr val="bg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04887009"/>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Divider Page with Imag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1607B7-13E9-444A-95BC-1760988760A3}"/>
              </a:ext>
            </a:extLst>
          </p:cNvPr>
          <p:cNvPicPr>
            <a:picLocks noChangeAspect="1"/>
          </p:cNvPicPr>
          <p:nvPr userDrawn="1"/>
        </p:nvPicPr>
        <p:blipFill rotWithShape="1">
          <a:blip r:embed="rId2"/>
          <a:srcRect l="18988" r="21863"/>
          <a:stretch/>
        </p:blipFill>
        <p:spPr>
          <a:xfrm>
            <a:off x="6110514" y="0"/>
            <a:ext cx="6084661" cy="6858000"/>
          </a:xfrm>
          <a:prstGeom prst="rect">
            <a:avLst/>
          </a:prstGeom>
        </p:spPr>
      </p:pic>
      <p:pic>
        <p:nvPicPr>
          <p:cNvPr id="4" name="Picture 3">
            <a:extLst>
              <a:ext uri="{FF2B5EF4-FFF2-40B4-BE49-F238E27FC236}">
                <a16:creationId xmlns:a16="http://schemas.microsoft.com/office/drawing/2014/main" id="{6BB07182-3F98-3A40-BD25-D87C86E5F94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587" y="0"/>
            <a:ext cx="9438248" cy="6858000"/>
          </a:xfrm>
          <a:prstGeom prst="rect">
            <a:avLst/>
          </a:prstGeom>
        </p:spPr>
      </p:pic>
      <p:sp>
        <p:nvSpPr>
          <p:cNvPr id="2" name="Divider text"/>
          <p:cNvSpPr>
            <a:spLocks noGrp="1"/>
          </p:cNvSpPr>
          <p:nvPr>
            <p:ph type="ctrTitle" hasCustomPrompt="1"/>
          </p:nvPr>
        </p:nvSpPr>
        <p:spPr bwMode="black">
          <a:xfrm>
            <a:off x="503999" y="1635879"/>
            <a:ext cx="5344539" cy="3325419"/>
          </a:xfrm>
        </p:spPr>
        <p:txBody>
          <a:bodyPr anchor="t" anchorCtr="0">
            <a:noAutofit/>
          </a:bodyPr>
          <a:lstStyle>
            <a:lvl1pPr>
              <a:defRPr sz="4400">
                <a:solidFill>
                  <a:schemeClr val="bg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856363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457">
          <p15:clr>
            <a:srgbClr val="FBAE40"/>
          </p15:clr>
        </p15:guide>
        <p15:guide id="2" pos="7364">
          <p15:clr>
            <a:srgbClr val="FBAE40"/>
          </p15:clr>
        </p15:guide>
        <p15:guide id="3" pos="317">
          <p15:clr>
            <a:srgbClr val="FBAE40"/>
          </p15:clr>
        </p15:guide>
        <p15:guide id="5" orient="horz" pos="102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emo">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3920150" y="2742974"/>
            <a:ext cx="4302172" cy="677108"/>
          </a:xfrm>
        </p:spPr>
        <p:txBody>
          <a:bodyPr anchor="ctr" anchorCtr="0">
            <a:noAutofit/>
          </a:bodyPr>
          <a:lstStyle>
            <a:lvl1pPr>
              <a:defRPr sz="7000">
                <a:solidFill>
                  <a:schemeClr val="tx1"/>
                </a:solidFill>
                <a:latin typeface="+mj-lt"/>
              </a:defRPr>
            </a:lvl1pPr>
          </a:lstStyle>
          <a:p>
            <a:r>
              <a:rPr lang="en-US" dirty="0"/>
              <a:t>Demo</a:t>
            </a:r>
            <a:endParaRPr lang="de-DE" dirty="0"/>
          </a:p>
        </p:txBody>
      </p:sp>
      <p:sp>
        <p:nvSpPr>
          <p:cNvPr id="3" name="Speaker">
            <a:extLst>
              <a:ext uri="{FF2B5EF4-FFF2-40B4-BE49-F238E27FC236}">
                <a16:creationId xmlns:a16="http://schemas.microsoft.com/office/drawing/2014/main" id="{881E003D-24EE-4551-8BAA-BE515C6734F6}"/>
              </a:ext>
            </a:extLst>
          </p:cNvPr>
          <p:cNvSpPr>
            <a:spLocks noGrp="1"/>
          </p:cNvSpPr>
          <p:nvPr>
            <p:ph type="subTitle" idx="1" hasCustomPrompt="1"/>
          </p:nvPr>
        </p:nvSpPr>
        <p:spPr bwMode="black">
          <a:xfrm>
            <a:off x="3920500" y="3644604"/>
            <a:ext cx="6789749"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8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Insert demo title</a:t>
            </a:r>
          </a:p>
        </p:txBody>
      </p:sp>
      <p:pic>
        <p:nvPicPr>
          <p:cNvPr id="6" name="Picture 5">
            <a:extLst>
              <a:ext uri="{FF2B5EF4-FFF2-40B4-BE49-F238E27FC236}">
                <a16:creationId xmlns:a16="http://schemas.microsoft.com/office/drawing/2014/main" id="{47107125-964C-4E1C-A430-D905CD4F1A14}"/>
              </a:ext>
            </a:extLst>
          </p:cNvPr>
          <p:cNvPicPr>
            <a:picLocks noChangeAspect="1"/>
          </p:cNvPicPr>
          <p:nvPr userDrawn="1"/>
        </p:nvPicPr>
        <p:blipFill>
          <a:blip r:embed="rId2"/>
          <a:stretch>
            <a:fillRect/>
          </a:stretch>
        </p:blipFill>
        <p:spPr>
          <a:xfrm>
            <a:off x="1237071" y="1664208"/>
            <a:ext cx="2834642" cy="2834640"/>
          </a:xfrm>
          <a:prstGeom prst="rect">
            <a:avLst/>
          </a:prstGeom>
        </p:spPr>
      </p:pic>
      <p:sp>
        <p:nvSpPr>
          <p:cNvPr id="7" name="Slide number">
            <a:extLst>
              <a:ext uri="{FF2B5EF4-FFF2-40B4-BE49-F238E27FC236}">
                <a16:creationId xmlns:a16="http://schemas.microsoft.com/office/drawing/2014/main" id="{30226F92-6F40-4387-AF72-B78C2DB7B7ED}"/>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8" name="Classification">
            <a:extLst>
              <a:ext uri="{FF2B5EF4-FFF2-40B4-BE49-F238E27FC236}">
                <a16:creationId xmlns:a16="http://schemas.microsoft.com/office/drawing/2014/main" id="{22DCB51E-12CA-46BA-BCAF-5C150CB0A934}"/>
              </a:ext>
            </a:extLst>
          </p:cNvPr>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9" name="Copyright">
            <a:extLst>
              <a:ext uri="{FF2B5EF4-FFF2-40B4-BE49-F238E27FC236}">
                <a16:creationId xmlns:a16="http://schemas.microsoft.com/office/drawing/2014/main" id="{EFC59EDC-6743-44C2-A968-112EDBAA1038}"/>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2020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740934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2020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3" r:id="rId1"/>
    <p:sldLayoutId id="2147483741" r:id="rId2"/>
    <p:sldLayoutId id="2147483802" r:id="rId3"/>
    <p:sldLayoutId id="2147483801" r:id="rId4"/>
    <p:sldLayoutId id="2147483800" r:id="rId5"/>
    <p:sldLayoutId id="2147483743" r:id="rId6"/>
    <p:sldLayoutId id="2147483774" r:id="rId7"/>
    <p:sldLayoutId id="2147483745" r:id="rId8"/>
    <p:sldLayoutId id="2147483760" r:id="rId9"/>
    <p:sldLayoutId id="2147483768" r:id="rId10"/>
    <p:sldLayoutId id="2147483769" r:id="rId11"/>
    <p:sldLayoutId id="2147483770" r:id="rId12"/>
    <p:sldLayoutId id="2147483744" r:id="rId13"/>
    <p:sldLayoutId id="2147483757" r:id="rId14"/>
    <p:sldLayoutId id="2147483748" r:id="rId15"/>
    <p:sldLayoutId id="2147483771" r:id="rId16"/>
    <p:sldLayoutId id="2147483763" r:id="rId17"/>
    <p:sldLayoutId id="2147483751" r:id="rId18"/>
    <p:sldLayoutId id="2147483756" r:id="rId19"/>
    <p:sldLayoutId id="2147483805" r:id="rId20"/>
    <p:sldLayoutId id="2147483754" r:id="rId21"/>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7.png"/><Relationship Id="rId12"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40.png"/><Relationship Id="rId5" Type="http://schemas.openxmlformats.org/officeDocument/2006/relationships/image" Target="../media/image13.png"/><Relationship Id="rId10" Type="http://schemas.openxmlformats.org/officeDocument/2006/relationships/image" Target="../media/image39.svg"/><Relationship Id="rId4" Type="http://schemas.openxmlformats.org/officeDocument/2006/relationships/image" Target="../media/image33.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hyperlink" Target="https://help.sap.com/viewer/product/Business_Entity_Recognition" TargetMode="External"/><Relationship Id="rId4" Type="http://schemas.openxmlformats.org/officeDocument/2006/relationships/hyperlink" Target="https://community.sap.com/topics/artificial-intelligence"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learninghub.sap.com/teched"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9.png"/><Relationship Id="rId3" Type="http://schemas.openxmlformats.org/officeDocument/2006/relationships/image" Target="../media/image24.jpe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1.png"/><Relationship Id="rId3" Type="http://schemas.openxmlformats.org/officeDocument/2006/relationships/image" Target="../media/image25.png"/><Relationship Id="rId7" Type="http://schemas.openxmlformats.org/officeDocument/2006/relationships/image" Target="../media/image19.png"/><Relationship Id="rId12" Type="http://schemas.openxmlformats.org/officeDocument/2006/relationships/image" Target="../media/image36.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4.jpeg"/><Relationship Id="rId11" Type="http://schemas.openxmlformats.org/officeDocument/2006/relationships/image" Target="../media/image35.png"/><Relationship Id="rId5" Type="http://schemas.openxmlformats.org/officeDocument/2006/relationships/image" Target="../media/image34.png"/><Relationship Id="rId15" Type="http://schemas.openxmlformats.org/officeDocument/2006/relationships/image" Target="../media/image28.png"/><Relationship Id="rId10" Type="http://schemas.openxmlformats.org/officeDocument/2006/relationships/image" Target="../media/image27.png"/><Relationship Id="rId4" Type="http://schemas.openxmlformats.org/officeDocument/2006/relationships/image" Target="../media/image33.png"/><Relationship Id="rId9" Type="http://schemas.openxmlformats.org/officeDocument/2006/relationships/image" Target="../media/image26.png"/><Relationship Id="rId1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
          <p:cNvSpPr>
            <a:spLocks noGrp="1"/>
          </p:cNvSpPr>
          <p:nvPr>
            <p:ph type="subTitle" idx="1"/>
          </p:nvPr>
        </p:nvSpPr>
        <p:spPr/>
        <p:txBody>
          <a:bodyPr/>
          <a:lstStyle/>
          <a:p>
            <a:r>
              <a:rPr lang="en-US" dirty="0"/>
              <a:t>Komal </a:t>
            </a:r>
            <a:r>
              <a:rPr lang="en-US" dirty="0" err="1"/>
              <a:t>Narsinghani</a:t>
            </a:r>
            <a:r>
              <a:rPr lang="en-US" dirty="0"/>
              <a:t>, SAP</a:t>
            </a:r>
          </a:p>
        </p:txBody>
      </p:sp>
      <p:sp>
        <p:nvSpPr>
          <p:cNvPr id="11" name="Title"/>
          <p:cNvSpPr>
            <a:spLocks noGrp="1"/>
          </p:cNvSpPr>
          <p:nvPr>
            <p:ph type="title"/>
          </p:nvPr>
        </p:nvSpPr>
        <p:spPr/>
        <p:txBody>
          <a:bodyPr/>
          <a:lstStyle/>
          <a:p>
            <a:r>
              <a:rPr lang="en-IN" dirty="0"/>
              <a:t>Detect and Highlight entities from unstructured text using machine learning</a:t>
            </a:r>
          </a:p>
        </p:txBody>
      </p:sp>
      <p:sp>
        <p:nvSpPr>
          <p:cNvPr id="5" name="Text Placeholder 4">
            <a:extLst>
              <a:ext uri="{FF2B5EF4-FFF2-40B4-BE49-F238E27FC236}">
                <a16:creationId xmlns:a16="http://schemas.microsoft.com/office/drawing/2014/main" id="{2BCD9951-5E85-45CD-AF8B-902799AE1A98}"/>
              </a:ext>
            </a:extLst>
          </p:cNvPr>
          <p:cNvSpPr>
            <a:spLocks noGrp="1"/>
          </p:cNvSpPr>
          <p:nvPr>
            <p:ph type="body" sz="quarter" idx="13"/>
          </p:nvPr>
        </p:nvSpPr>
        <p:spPr/>
        <p:txBody>
          <a:bodyPr/>
          <a:lstStyle/>
          <a:p>
            <a:r>
              <a:rPr lang="en-US" dirty="0"/>
              <a:t>INT161</a:t>
            </a:r>
          </a:p>
        </p:txBody>
      </p:sp>
    </p:spTree>
    <p:extLst>
      <p:ext uri="{BB962C8B-B14F-4D97-AF65-F5344CB8AC3E}">
        <p14:creationId xmlns:p14="http://schemas.microsoft.com/office/powerpoint/2010/main" val="331687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Rounded Corners 39">
            <a:extLst>
              <a:ext uri="{FF2B5EF4-FFF2-40B4-BE49-F238E27FC236}">
                <a16:creationId xmlns:a16="http://schemas.microsoft.com/office/drawing/2014/main" id="{806B5701-8E42-4977-AEBF-F7DEBB10A0DF}"/>
              </a:ext>
            </a:extLst>
          </p:cNvPr>
          <p:cNvSpPr/>
          <p:nvPr/>
        </p:nvSpPr>
        <p:spPr bwMode="gray">
          <a:xfrm>
            <a:off x="2608493" y="1268413"/>
            <a:ext cx="4558425" cy="5078683"/>
          </a:xfrm>
          <a:prstGeom prst="roundRect">
            <a:avLst>
              <a:gd name="adj" fmla="val 7383"/>
            </a:avLst>
          </a:prstGeom>
          <a:solidFill>
            <a:schemeClr val="bg2">
              <a:lumMod val="20000"/>
              <a:lumOff val="80000"/>
            </a:schemeClr>
          </a:solidFill>
          <a:ln w="6350" algn="ctr">
            <a:noFill/>
            <a:miter lim="800000"/>
            <a:headEnd/>
            <a:tailEnd/>
          </a:ln>
        </p:spPr>
        <p:txBody>
          <a:bodyPr lIns="90000" tIns="0" rIns="90000" bIns="72000" rtlCol="0" anchor="t"/>
          <a:lstStyle/>
          <a:p>
            <a:pPr algn="ctr" defTabSz="1088449">
              <a:spcBef>
                <a:spcPts val="90"/>
              </a:spcBef>
              <a:defRPr/>
            </a:pPr>
            <a:endParaRPr lang="en-US" sz="1800" spc="-25">
              <a:solidFill>
                <a:srgbClr val="000000"/>
              </a:solidFill>
              <a:cs typeface="Arial"/>
            </a:endParaRPr>
          </a:p>
        </p:txBody>
      </p:sp>
      <p:sp>
        <p:nvSpPr>
          <p:cNvPr id="2" name="Title 1">
            <a:extLst>
              <a:ext uri="{FF2B5EF4-FFF2-40B4-BE49-F238E27FC236}">
                <a16:creationId xmlns:a16="http://schemas.microsoft.com/office/drawing/2014/main" id="{B24FFDA2-A2B6-C943-810F-6E7E614B57AB}"/>
              </a:ext>
            </a:extLst>
          </p:cNvPr>
          <p:cNvSpPr>
            <a:spLocks noGrp="1"/>
          </p:cNvSpPr>
          <p:nvPr>
            <p:ph type="title"/>
          </p:nvPr>
        </p:nvSpPr>
        <p:spPr>
          <a:xfrm>
            <a:off x="522000" y="262800"/>
            <a:ext cx="11186476" cy="584775"/>
          </a:xfrm>
        </p:spPr>
        <p:txBody>
          <a:bodyPr/>
          <a:lstStyle/>
          <a:p>
            <a:r>
              <a:rPr lang="en-US"/>
              <a:t>Locating and Classifying Named Entities in Unstructured Text</a:t>
            </a:r>
            <a:br>
              <a:rPr lang="en-US"/>
            </a:br>
            <a:r>
              <a:rPr lang="en-US" sz="2000" b="1">
                <a:solidFill>
                  <a:schemeClr val="tx1"/>
                </a:solidFill>
              </a:rPr>
              <a:t>Shared Services Framework</a:t>
            </a:r>
            <a:endParaRPr lang="en-US" b="1">
              <a:solidFill>
                <a:schemeClr val="tx1"/>
              </a:solidFill>
            </a:endParaRPr>
          </a:p>
        </p:txBody>
      </p:sp>
      <p:sp>
        <p:nvSpPr>
          <p:cNvPr id="42" name="Rectangle: Rounded Corners 35">
            <a:extLst>
              <a:ext uri="{FF2B5EF4-FFF2-40B4-BE49-F238E27FC236}">
                <a16:creationId xmlns:a16="http://schemas.microsoft.com/office/drawing/2014/main" id="{B5C1A8A5-31C6-4837-BECF-A116544648E3}"/>
              </a:ext>
            </a:extLst>
          </p:cNvPr>
          <p:cNvSpPr/>
          <p:nvPr/>
        </p:nvSpPr>
        <p:spPr bwMode="gray">
          <a:xfrm>
            <a:off x="215076" y="1632962"/>
            <a:ext cx="2055524" cy="4392000"/>
          </a:xfrm>
          <a:prstGeom prst="roundRect">
            <a:avLst/>
          </a:prstGeom>
          <a:solidFill>
            <a:schemeClr val="bg1">
              <a:lumMod val="95000"/>
            </a:schemeClr>
          </a:solidFill>
          <a:ln w="6350" algn="ctr">
            <a:noFill/>
            <a:miter lim="800000"/>
            <a:headEnd/>
            <a:tailEnd/>
          </a:ln>
        </p:spPr>
        <p:txBody>
          <a:bodyPr lIns="90000" tIns="72000" rIns="90000" bIns="72000" rtlCol="0" anchor="t"/>
          <a:lstStyle/>
          <a:p>
            <a:pPr algn="ctr" defTabSz="914400" fontAlgn="base">
              <a:spcBef>
                <a:spcPct val="50000"/>
              </a:spcBef>
              <a:spcAft>
                <a:spcPct val="0"/>
              </a:spcAft>
              <a:buClr>
                <a:srgbClr val="F0AB00"/>
              </a:buClr>
              <a:buSzPct val="80000"/>
            </a:pPr>
            <a:r>
              <a:rPr lang="en-US" sz="1800" b="1" kern="0">
                <a:ea typeface="Arial Unicode MS" pitchFamily="34" charset="-128"/>
                <a:cs typeface="Arial Unicode MS" pitchFamily="34" charset="-128"/>
              </a:rPr>
              <a:t>Incoming message</a:t>
            </a:r>
          </a:p>
        </p:txBody>
      </p:sp>
      <p:pic>
        <p:nvPicPr>
          <p:cNvPr id="44" name="Picture 7">
            <a:extLst>
              <a:ext uri="{FF2B5EF4-FFF2-40B4-BE49-F238E27FC236}">
                <a16:creationId xmlns:a16="http://schemas.microsoft.com/office/drawing/2014/main" id="{12ED0301-6F9C-428D-B032-2DDEC0950D75}"/>
              </a:ext>
            </a:extLst>
          </p:cNvPr>
          <p:cNvPicPr>
            <a:picLocks noChangeAspect="1"/>
          </p:cNvPicPr>
          <p:nvPr/>
        </p:nvPicPr>
        <p:blipFill rotWithShape="1">
          <a:blip r:embed="rId3"/>
          <a:srcRect l="38305" t="17041" r="38305" b="17041"/>
          <a:stretch/>
        </p:blipFill>
        <p:spPr>
          <a:xfrm>
            <a:off x="2286649" y="3118464"/>
            <a:ext cx="321080" cy="904896"/>
          </a:xfrm>
          <a:prstGeom prst="rect">
            <a:avLst/>
          </a:prstGeom>
        </p:spPr>
      </p:pic>
      <p:pic>
        <p:nvPicPr>
          <p:cNvPr id="45" name="Picture 7">
            <a:extLst>
              <a:ext uri="{FF2B5EF4-FFF2-40B4-BE49-F238E27FC236}">
                <a16:creationId xmlns:a16="http://schemas.microsoft.com/office/drawing/2014/main" id="{5415BC04-981D-4ACC-89C2-901EDE3CF086}"/>
              </a:ext>
            </a:extLst>
          </p:cNvPr>
          <p:cNvPicPr>
            <a:picLocks noChangeAspect="1"/>
          </p:cNvPicPr>
          <p:nvPr/>
        </p:nvPicPr>
        <p:blipFill rotWithShape="1">
          <a:blip r:embed="rId3"/>
          <a:srcRect l="38305" t="17041" r="38305" b="17041"/>
          <a:stretch/>
        </p:blipFill>
        <p:spPr>
          <a:xfrm>
            <a:off x="7189460" y="3118464"/>
            <a:ext cx="321080" cy="904896"/>
          </a:xfrm>
          <a:prstGeom prst="rect">
            <a:avLst/>
          </a:prstGeom>
        </p:spPr>
      </p:pic>
      <p:pic>
        <p:nvPicPr>
          <p:cNvPr id="46" name="Picture 7">
            <a:extLst>
              <a:ext uri="{FF2B5EF4-FFF2-40B4-BE49-F238E27FC236}">
                <a16:creationId xmlns:a16="http://schemas.microsoft.com/office/drawing/2014/main" id="{1512ED1C-A4C0-4157-97BC-F273DBAD9DF9}"/>
              </a:ext>
            </a:extLst>
          </p:cNvPr>
          <p:cNvPicPr>
            <a:picLocks noChangeAspect="1"/>
          </p:cNvPicPr>
          <p:nvPr/>
        </p:nvPicPr>
        <p:blipFill rotWithShape="1">
          <a:blip r:embed="rId3"/>
          <a:srcRect l="38305" t="17041" r="38305" b="17041"/>
          <a:stretch/>
        </p:blipFill>
        <p:spPr>
          <a:xfrm>
            <a:off x="9605855" y="3118464"/>
            <a:ext cx="321080" cy="904896"/>
          </a:xfrm>
          <a:prstGeom prst="rect">
            <a:avLst/>
          </a:prstGeom>
        </p:spPr>
      </p:pic>
      <p:sp>
        <p:nvSpPr>
          <p:cNvPr id="47" name="Rectangle: Rounded Corners 42">
            <a:extLst>
              <a:ext uri="{FF2B5EF4-FFF2-40B4-BE49-F238E27FC236}">
                <a16:creationId xmlns:a16="http://schemas.microsoft.com/office/drawing/2014/main" id="{A49517FD-2BD2-4B25-82F2-E81D82D68D5B}"/>
              </a:ext>
            </a:extLst>
          </p:cNvPr>
          <p:cNvSpPr/>
          <p:nvPr/>
        </p:nvSpPr>
        <p:spPr bwMode="gray">
          <a:xfrm>
            <a:off x="9943408" y="1632962"/>
            <a:ext cx="2055524" cy="4392000"/>
          </a:xfrm>
          <a:prstGeom prst="roundRect">
            <a:avLst/>
          </a:prstGeom>
          <a:solidFill>
            <a:schemeClr val="bg1">
              <a:lumMod val="95000"/>
            </a:schemeClr>
          </a:solidFill>
          <a:ln w="6350" algn="ctr">
            <a:noFill/>
            <a:miter lim="800000"/>
            <a:headEnd/>
            <a:tailEnd/>
          </a:ln>
        </p:spPr>
        <p:txBody>
          <a:bodyPr lIns="90000" tIns="72000" rIns="90000" bIns="72000" rtlCol="0" anchor="t"/>
          <a:lstStyle/>
          <a:p>
            <a:pPr algn="ctr" defTabSz="1088449">
              <a:spcBef>
                <a:spcPts val="90"/>
              </a:spcBef>
              <a:defRPr/>
            </a:pPr>
            <a:r>
              <a:rPr lang="en-US" sz="1800" b="1" spc="-25">
                <a:solidFill>
                  <a:srgbClr val="000000"/>
                </a:solidFill>
                <a:cs typeface="Arial"/>
              </a:rPr>
              <a:t>Solution provided quickly </a:t>
            </a:r>
          </a:p>
        </p:txBody>
      </p:sp>
      <p:sp>
        <p:nvSpPr>
          <p:cNvPr id="49" name="Rectangle: Rounded Corners 44">
            <a:extLst>
              <a:ext uri="{FF2B5EF4-FFF2-40B4-BE49-F238E27FC236}">
                <a16:creationId xmlns:a16="http://schemas.microsoft.com/office/drawing/2014/main" id="{F64B535D-0386-4B4B-AD44-F30637EEAC5A}"/>
              </a:ext>
            </a:extLst>
          </p:cNvPr>
          <p:cNvSpPr/>
          <p:nvPr/>
        </p:nvSpPr>
        <p:spPr bwMode="gray">
          <a:xfrm>
            <a:off x="10120105" y="5336004"/>
            <a:ext cx="1702130" cy="523874"/>
          </a:xfrm>
          <a:prstGeom prst="roundRect">
            <a:avLst>
              <a:gd name="adj" fmla="val 37365"/>
            </a:avLst>
          </a:prstGeom>
          <a:solidFill>
            <a:schemeClr val="tx2"/>
          </a:solidFill>
          <a:ln w="6350" algn="ctr">
            <a:noFill/>
            <a:miter lim="800000"/>
            <a:headEnd/>
            <a:tailEnd/>
          </a:ln>
        </p:spPr>
        <p:txBody>
          <a:bodyPr lIns="36000" tIns="72000" rIns="36000" bIns="72000" rtlCol="0" anchor="ctr"/>
          <a:lstStyle/>
          <a:p>
            <a:pPr algn="ctr" defTabSz="1088449">
              <a:spcBef>
                <a:spcPts val="90"/>
              </a:spcBef>
              <a:defRPr/>
            </a:pPr>
            <a:r>
              <a:rPr lang="en-US" sz="1600" spc="-25">
                <a:solidFill>
                  <a:srgbClr val="000000"/>
                </a:solidFill>
                <a:cs typeface="Arial"/>
              </a:rPr>
              <a:t>Higher service quality</a:t>
            </a:r>
          </a:p>
        </p:txBody>
      </p:sp>
      <p:sp>
        <p:nvSpPr>
          <p:cNvPr id="50" name="Rectangle: Rounded Corners 40">
            <a:extLst>
              <a:ext uri="{FF2B5EF4-FFF2-40B4-BE49-F238E27FC236}">
                <a16:creationId xmlns:a16="http://schemas.microsoft.com/office/drawing/2014/main" id="{D5133E9E-7BBF-4A67-A634-F0250061CD00}"/>
              </a:ext>
            </a:extLst>
          </p:cNvPr>
          <p:cNvSpPr/>
          <p:nvPr/>
        </p:nvSpPr>
        <p:spPr bwMode="gray">
          <a:xfrm>
            <a:off x="7528867" y="1632962"/>
            <a:ext cx="2055524" cy="4392000"/>
          </a:xfrm>
          <a:prstGeom prst="roundRect">
            <a:avLst/>
          </a:prstGeom>
          <a:solidFill>
            <a:srgbClr val="F2F2F2">
              <a:alpha val="89804"/>
            </a:srgbClr>
          </a:solidFill>
          <a:ln w="6350" algn="ctr">
            <a:noFill/>
            <a:miter lim="800000"/>
            <a:headEnd/>
            <a:tailEnd/>
          </a:ln>
        </p:spPr>
        <p:txBody>
          <a:bodyPr lIns="90000" tIns="72000" rIns="90000" bIns="72000" rtlCol="0" anchor="t"/>
          <a:lstStyle/>
          <a:p>
            <a:pPr algn="ctr" defTabSz="1088449">
              <a:spcBef>
                <a:spcPts val="90"/>
              </a:spcBef>
              <a:defRPr/>
            </a:pPr>
            <a:r>
              <a:rPr lang="en-US" sz="1800" b="1">
                <a:solidFill>
                  <a:srgbClr val="000000"/>
                </a:solidFill>
                <a:cs typeface="Arial"/>
              </a:rPr>
              <a:t>Responsible department</a:t>
            </a:r>
          </a:p>
        </p:txBody>
      </p:sp>
      <p:sp>
        <p:nvSpPr>
          <p:cNvPr id="53" name="Rectangle: Rounded Corners 39">
            <a:extLst>
              <a:ext uri="{FF2B5EF4-FFF2-40B4-BE49-F238E27FC236}">
                <a16:creationId xmlns:a16="http://schemas.microsoft.com/office/drawing/2014/main" id="{00E4319C-C3E6-454D-A6B5-12AF55EEBD8B}"/>
              </a:ext>
            </a:extLst>
          </p:cNvPr>
          <p:cNvSpPr/>
          <p:nvPr/>
        </p:nvSpPr>
        <p:spPr bwMode="gray">
          <a:xfrm>
            <a:off x="2704256" y="1632962"/>
            <a:ext cx="2055524" cy="3996696"/>
          </a:xfrm>
          <a:prstGeom prst="roundRect">
            <a:avLst/>
          </a:prstGeom>
          <a:solidFill>
            <a:schemeClr val="bg1">
              <a:lumMod val="95000"/>
            </a:schemeClr>
          </a:solidFill>
          <a:ln w="6350" algn="ctr">
            <a:solidFill>
              <a:schemeClr val="bg1"/>
            </a:solidFill>
            <a:miter lim="800000"/>
            <a:headEnd/>
            <a:tailEnd/>
          </a:ln>
        </p:spPr>
        <p:txBody>
          <a:bodyPr lIns="90000" tIns="72000" rIns="90000" bIns="72000" rtlCol="0" anchor="t"/>
          <a:lstStyle/>
          <a:p>
            <a:pPr algn="ctr" defTabSz="1088449">
              <a:spcBef>
                <a:spcPts val="90"/>
              </a:spcBef>
              <a:defRPr/>
            </a:pPr>
            <a:r>
              <a:rPr lang="en-US" sz="1800" b="1" spc="-25">
                <a:solidFill>
                  <a:srgbClr val="000000"/>
                </a:solidFill>
                <a:cs typeface="Arial"/>
              </a:rPr>
              <a:t>Service Ticket Intelligence</a:t>
            </a:r>
          </a:p>
        </p:txBody>
      </p:sp>
      <p:sp>
        <p:nvSpPr>
          <p:cNvPr id="54" name="Rectangle: Rounded Corners 38">
            <a:extLst>
              <a:ext uri="{FF2B5EF4-FFF2-40B4-BE49-F238E27FC236}">
                <a16:creationId xmlns:a16="http://schemas.microsoft.com/office/drawing/2014/main" id="{3606CDDA-3D6C-49C4-9E91-DFAC97E30E9E}"/>
              </a:ext>
            </a:extLst>
          </p:cNvPr>
          <p:cNvSpPr/>
          <p:nvPr/>
        </p:nvSpPr>
        <p:spPr bwMode="gray">
          <a:xfrm>
            <a:off x="7705564" y="5071311"/>
            <a:ext cx="1702130" cy="788568"/>
          </a:xfrm>
          <a:prstGeom prst="roundRect">
            <a:avLst>
              <a:gd name="adj" fmla="val 40120"/>
            </a:avLst>
          </a:prstGeom>
          <a:solidFill>
            <a:schemeClr val="tx2"/>
          </a:solidFill>
          <a:ln w="6350" algn="ctr">
            <a:noFill/>
            <a:miter lim="800000"/>
            <a:headEnd/>
            <a:tailEnd/>
          </a:ln>
        </p:spPr>
        <p:txBody>
          <a:bodyPr lIns="36000" tIns="72000" rIns="36000" bIns="72000" rtlCol="0" anchor="ctr"/>
          <a:lstStyle/>
          <a:p>
            <a:pPr algn="ctr" defTabSz="914400" fontAlgn="base">
              <a:spcBef>
                <a:spcPct val="50000"/>
              </a:spcBef>
              <a:spcAft>
                <a:spcPct val="0"/>
              </a:spcAft>
              <a:buClr>
                <a:srgbClr val="F0AB00"/>
              </a:buClr>
              <a:buSzPct val="80000"/>
            </a:pPr>
            <a:r>
              <a:rPr lang="en-US" sz="1600" kern="0">
                <a:ea typeface="Arial Unicode MS" pitchFamily="34" charset="-128"/>
                <a:cs typeface="Arial Unicode MS" pitchFamily="34" charset="-128"/>
              </a:rPr>
              <a:t>Further communication with sender </a:t>
            </a:r>
          </a:p>
        </p:txBody>
      </p:sp>
      <p:sp>
        <p:nvSpPr>
          <p:cNvPr id="60" name="Rectangle: Rounded Corners 38">
            <a:extLst>
              <a:ext uri="{FF2B5EF4-FFF2-40B4-BE49-F238E27FC236}">
                <a16:creationId xmlns:a16="http://schemas.microsoft.com/office/drawing/2014/main" id="{45E9480F-050D-42B7-A6CB-EBB0D5FBF71F}"/>
              </a:ext>
            </a:extLst>
          </p:cNvPr>
          <p:cNvSpPr/>
          <p:nvPr/>
        </p:nvSpPr>
        <p:spPr bwMode="gray">
          <a:xfrm>
            <a:off x="2877402" y="5114104"/>
            <a:ext cx="1702130" cy="373557"/>
          </a:xfrm>
          <a:prstGeom prst="roundRect">
            <a:avLst>
              <a:gd name="adj" fmla="val 45568"/>
            </a:avLst>
          </a:prstGeom>
          <a:solidFill>
            <a:schemeClr val="tx2"/>
          </a:solidFill>
          <a:ln w="6350" algn="ctr">
            <a:noFill/>
            <a:miter lim="800000"/>
            <a:headEnd/>
            <a:tailEnd/>
          </a:ln>
        </p:spPr>
        <p:txBody>
          <a:bodyPr lIns="36000" tIns="72000" rIns="36000" bIns="72000" rtlCol="0" anchor="ctr"/>
          <a:lstStyle/>
          <a:p>
            <a:pPr algn="ctr" defTabSz="914400" fontAlgn="base">
              <a:spcBef>
                <a:spcPct val="50000"/>
              </a:spcBef>
              <a:spcAft>
                <a:spcPct val="0"/>
              </a:spcAft>
              <a:buClr>
                <a:srgbClr val="F0AB00"/>
              </a:buClr>
              <a:buSzPct val="80000"/>
            </a:pPr>
            <a:r>
              <a:rPr lang="en-US" sz="1600" kern="0">
                <a:ea typeface="Arial Unicode MS" pitchFamily="34" charset="-128"/>
                <a:cs typeface="Arial Unicode MS" pitchFamily="34" charset="-128"/>
              </a:rPr>
              <a:t>Classification</a:t>
            </a:r>
          </a:p>
        </p:txBody>
      </p:sp>
      <p:sp>
        <p:nvSpPr>
          <p:cNvPr id="72" name="Rectangle: Rounded Corners 38">
            <a:extLst>
              <a:ext uri="{FF2B5EF4-FFF2-40B4-BE49-F238E27FC236}">
                <a16:creationId xmlns:a16="http://schemas.microsoft.com/office/drawing/2014/main" id="{515F0176-7E7E-4F42-A64E-F4066FCAF749}"/>
              </a:ext>
            </a:extLst>
          </p:cNvPr>
          <p:cNvSpPr/>
          <p:nvPr/>
        </p:nvSpPr>
        <p:spPr bwMode="gray">
          <a:xfrm>
            <a:off x="391773" y="5071310"/>
            <a:ext cx="1702130" cy="787055"/>
          </a:xfrm>
          <a:prstGeom prst="roundRect">
            <a:avLst>
              <a:gd name="adj" fmla="val 23544"/>
            </a:avLst>
          </a:prstGeom>
          <a:solidFill>
            <a:schemeClr val="tx2"/>
          </a:solidFill>
          <a:ln w="6350" algn="ctr">
            <a:noFill/>
            <a:miter lim="800000"/>
            <a:headEnd/>
            <a:tailEnd/>
          </a:ln>
        </p:spPr>
        <p:txBody>
          <a:bodyPr lIns="36000" tIns="72000" rIns="36000" bIns="72000" rtlCol="0" anchor="ctr"/>
          <a:lstStyle/>
          <a:p>
            <a:pPr algn="ctr" defTabSz="914400" fontAlgn="base">
              <a:spcBef>
                <a:spcPct val="50000"/>
              </a:spcBef>
              <a:spcAft>
                <a:spcPct val="0"/>
              </a:spcAft>
              <a:buClr>
                <a:srgbClr val="F0AB00"/>
              </a:buClr>
              <a:buSzPct val="80000"/>
            </a:pPr>
            <a:r>
              <a:rPr lang="en-US" sz="1600" kern="0">
                <a:ea typeface="Arial Unicode MS" pitchFamily="34" charset="-128"/>
                <a:cs typeface="Arial Unicode MS" pitchFamily="34" charset="-128"/>
              </a:rPr>
              <a:t>Including free text</a:t>
            </a:r>
          </a:p>
        </p:txBody>
      </p:sp>
      <p:sp>
        <p:nvSpPr>
          <p:cNvPr id="85" name="Ellipse 84">
            <a:extLst>
              <a:ext uri="{FF2B5EF4-FFF2-40B4-BE49-F238E27FC236}">
                <a16:creationId xmlns:a16="http://schemas.microsoft.com/office/drawing/2014/main" id="{DD2C3F26-469E-4CAD-9EC0-6FF3892E139B}"/>
              </a:ext>
            </a:extLst>
          </p:cNvPr>
          <p:cNvSpPr/>
          <p:nvPr/>
        </p:nvSpPr>
        <p:spPr bwMode="gray">
          <a:xfrm>
            <a:off x="10423926" y="3431442"/>
            <a:ext cx="267929" cy="267929"/>
          </a:xfrm>
          <a:prstGeom prst="ellipse">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a:ln>
                <a:noFill/>
              </a:ln>
              <a:effectLst/>
              <a:uLnTx/>
              <a:uFillTx/>
              <a:ea typeface="Arial Unicode MS" pitchFamily="34" charset="-128"/>
              <a:cs typeface="Arial Unicode MS" pitchFamily="34" charset="-128"/>
            </a:endParaRPr>
          </a:p>
        </p:txBody>
      </p:sp>
      <p:sp>
        <p:nvSpPr>
          <p:cNvPr id="86" name="Ellipse 85">
            <a:extLst>
              <a:ext uri="{FF2B5EF4-FFF2-40B4-BE49-F238E27FC236}">
                <a16:creationId xmlns:a16="http://schemas.microsoft.com/office/drawing/2014/main" id="{96DDA0D9-5723-4ACD-972B-A12283A120EC}"/>
              </a:ext>
            </a:extLst>
          </p:cNvPr>
          <p:cNvSpPr/>
          <p:nvPr/>
        </p:nvSpPr>
        <p:spPr bwMode="gray">
          <a:xfrm>
            <a:off x="10815641" y="3431442"/>
            <a:ext cx="267929" cy="267929"/>
          </a:xfrm>
          <a:prstGeom prst="ellipse">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a:ln>
                <a:noFill/>
              </a:ln>
              <a:effectLst/>
              <a:uLnTx/>
              <a:uFillTx/>
              <a:ea typeface="Arial Unicode MS" pitchFamily="34" charset="-128"/>
              <a:cs typeface="Arial Unicode MS" pitchFamily="34" charset="-128"/>
            </a:endParaRPr>
          </a:p>
        </p:txBody>
      </p:sp>
      <p:pic>
        <p:nvPicPr>
          <p:cNvPr id="91" name="Picture 31">
            <a:extLst>
              <a:ext uri="{FF2B5EF4-FFF2-40B4-BE49-F238E27FC236}">
                <a16:creationId xmlns:a16="http://schemas.microsoft.com/office/drawing/2014/main" id="{8EE16948-623E-4DE5-A84A-5BB1BC22A304}"/>
              </a:ext>
            </a:extLst>
          </p:cNvPr>
          <p:cNvPicPr>
            <a:picLocks noChangeAspect="1"/>
          </p:cNvPicPr>
          <p:nvPr/>
        </p:nvPicPr>
        <p:blipFill rotWithShape="1">
          <a:blip r:embed="rId4"/>
          <a:srcRect t="20917" b="20917"/>
          <a:stretch/>
        </p:blipFill>
        <p:spPr>
          <a:xfrm>
            <a:off x="10280476" y="3177364"/>
            <a:ext cx="1381388" cy="803492"/>
          </a:xfrm>
          <a:prstGeom prst="rect">
            <a:avLst/>
          </a:prstGeom>
        </p:spPr>
      </p:pic>
      <p:sp>
        <p:nvSpPr>
          <p:cNvPr id="93" name="object 32">
            <a:extLst>
              <a:ext uri="{FF2B5EF4-FFF2-40B4-BE49-F238E27FC236}">
                <a16:creationId xmlns:a16="http://schemas.microsoft.com/office/drawing/2014/main" id="{9B9198D8-AE1A-40B8-A210-941EF91FA5AC}"/>
              </a:ext>
            </a:extLst>
          </p:cNvPr>
          <p:cNvSpPr txBox="1"/>
          <p:nvPr/>
        </p:nvSpPr>
        <p:spPr>
          <a:xfrm>
            <a:off x="8656286" y="4194455"/>
            <a:ext cx="688847" cy="448200"/>
          </a:xfrm>
          <a:prstGeom prst="rect">
            <a:avLst/>
          </a:prstGeom>
        </p:spPr>
        <p:txBody>
          <a:bodyPr vert="horz" wrap="square" lIns="0" tIns="17145" rIns="0" bIns="0" rtlCol="0">
            <a:spAutoFit/>
          </a:bodyPr>
          <a:lstStyle/>
          <a:p>
            <a:pPr marL="0" marR="0" lvl="0" indent="0" algn="ctr" defTabSz="1088776" rtl="0" eaLnBrk="1" fontAlgn="auto" latinLnBrk="0" hangingPunct="1">
              <a:lnSpc>
                <a:spcPct val="100000"/>
              </a:lnSpc>
              <a:spcBef>
                <a:spcPts val="135"/>
              </a:spcBef>
              <a:spcAft>
                <a:spcPts val="0"/>
              </a:spcAft>
              <a:buClrTx/>
              <a:buSzTx/>
              <a:buFontTx/>
              <a:buNone/>
              <a:tabLst/>
              <a:defRPr/>
            </a:pPr>
            <a:r>
              <a:rPr kumimoji="0" lang="en-US" sz="1400" i="0" u="none" strike="noStrike" kern="1200" cap="none" spc="0" normalizeH="0" baseline="0">
                <a:ln>
                  <a:noFill/>
                </a:ln>
                <a:solidFill>
                  <a:srgbClr val="000000"/>
                </a:solidFill>
                <a:effectLst/>
                <a:uLnTx/>
                <a:uFillTx/>
                <a:latin typeface="Arial"/>
                <a:ea typeface="+mn-ea"/>
                <a:cs typeface="Arial"/>
              </a:rPr>
              <a:t>IRPA Bot</a:t>
            </a:r>
          </a:p>
        </p:txBody>
      </p:sp>
      <p:pic>
        <p:nvPicPr>
          <p:cNvPr id="94" name="Picture 74">
            <a:extLst>
              <a:ext uri="{FF2B5EF4-FFF2-40B4-BE49-F238E27FC236}">
                <a16:creationId xmlns:a16="http://schemas.microsoft.com/office/drawing/2014/main" id="{C802DFD0-CDD2-482B-9B70-5D7EBF42A71C}"/>
              </a:ext>
            </a:extLst>
          </p:cNvPr>
          <p:cNvPicPr>
            <a:picLocks noChangeAspect="1"/>
          </p:cNvPicPr>
          <p:nvPr/>
        </p:nvPicPr>
        <p:blipFill>
          <a:blip r:embed="rId5"/>
          <a:stretch>
            <a:fillRect/>
          </a:stretch>
        </p:blipFill>
        <p:spPr>
          <a:xfrm>
            <a:off x="8643350" y="3532683"/>
            <a:ext cx="673894" cy="673894"/>
          </a:xfrm>
          <a:prstGeom prst="rect">
            <a:avLst/>
          </a:prstGeom>
        </p:spPr>
      </p:pic>
      <p:sp>
        <p:nvSpPr>
          <p:cNvPr id="95" name="Rectangle 13">
            <a:extLst>
              <a:ext uri="{FF2B5EF4-FFF2-40B4-BE49-F238E27FC236}">
                <a16:creationId xmlns:a16="http://schemas.microsoft.com/office/drawing/2014/main" id="{C1057BB7-01F2-433F-8AEE-DD5F5EFBC753}"/>
              </a:ext>
            </a:extLst>
          </p:cNvPr>
          <p:cNvSpPr/>
          <p:nvPr/>
        </p:nvSpPr>
        <p:spPr>
          <a:xfrm>
            <a:off x="7691165" y="3557273"/>
            <a:ext cx="1037042" cy="523220"/>
          </a:xfrm>
          <a:prstGeom prst="rect">
            <a:avLst/>
          </a:prstGeom>
        </p:spPr>
        <p:txBody>
          <a:bodyPr wrap="square">
            <a:spAutoFit/>
          </a:bodyPr>
          <a:lstStyle/>
          <a:p>
            <a:pPr algn="ctr" defTabSz="914400" fontAlgn="base">
              <a:spcBef>
                <a:spcPct val="50000"/>
              </a:spcBef>
              <a:spcAft>
                <a:spcPct val="0"/>
              </a:spcAft>
              <a:buClr>
                <a:srgbClr val="F0AB00"/>
              </a:buClr>
              <a:buSzPct val="80000"/>
            </a:pPr>
            <a:r>
              <a:rPr lang="en-US" sz="1400" kern="0">
                <a:ea typeface="Arial Unicode MS" pitchFamily="34" charset="-128"/>
                <a:cs typeface="Arial Unicode MS" pitchFamily="34" charset="-128"/>
              </a:rPr>
              <a:t>Service Agents</a:t>
            </a:r>
          </a:p>
        </p:txBody>
      </p:sp>
      <p:sp>
        <p:nvSpPr>
          <p:cNvPr id="96" name="TextBox 18">
            <a:extLst>
              <a:ext uri="{FF2B5EF4-FFF2-40B4-BE49-F238E27FC236}">
                <a16:creationId xmlns:a16="http://schemas.microsoft.com/office/drawing/2014/main" id="{5905DD86-7AC4-4CE7-A138-F4C563A90A5A}"/>
              </a:ext>
            </a:extLst>
          </p:cNvPr>
          <p:cNvSpPr txBox="1"/>
          <p:nvPr/>
        </p:nvSpPr>
        <p:spPr>
          <a:xfrm>
            <a:off x="8553937" y="3217742"/>
            <a:ext cx="379947"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a:ea typeface="Arial Unicode MS" pitchFamily="34" charset="-128"/>
                <a:cs typeface="Arial Unicode MS" pitchFamily="34" charset="-128"/>
              </a:rPr>
              <a:t>or</a:t>
            </a:r>
          </a:p>
        </p:txBody>
      </p:sp>
      <p:sp>
        <p:nvSpPr>
          <p:cNvPr id="99" name="TextBox 8">
            <a:extLst>
              <a:ext uri="{FF2B5EF4-FFF2-40B4-BE49-F238E27FC236}">
                <a16:creationId xmlns:a16="http://schemas.microsoft.com/office/drawing/2014/main" id="{A395D28B-E713-4435-BA86-C5D9D9ACA1A7}"/>
              </a:ext>
            </a:extLst>
          </p:cNvPr>
          <p:cNvSpPr txBox="1"/>
          <p:nvPr/>
        </p:nvSpPr>
        <p:spPr>
          <a:xfrm>
            <a:off x="845261" y="3397222"/>
            <a:ext cx="883775"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a:ea typeface="Arial Unicode MS" pitchFamily="34" charset="-128"/>
                <a:cs typeface="Arial Unicode MS" pitchFamily="34" charset="-128"/>
              </a:rPr>
              <a:t>Email</a:t>
            </a:r>
          </a:p>
        </p:txBody>
      </p:sp>
      <p:sp>
        <p:nvSpPr>
          <p:cNvPr id="100" name="TextBox 81">
            <a:extLst>
              <a:ext uri="{FF2B5EF4-FFF2-40B4-BE49-F238E27FC236}">
                <a16:creationId xmlns:a16="http://schemas.microsoft.com/office/drawing/2014/main" id="{87D12308-0779-48BE-8064-605C7D2D43DB}"/>
              </a:ext>
            </a:extLst>
          </p:cNvPr>
          <p:cNvSpPr txBox="1"/>
          <p:nvPr/>
        </p:nvSpPr>
        <p:spPr>
          <a:xfrm>
            <a:off x="845261" y="4494813"/>
            <a:ext cx="883775"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a:ea typeface="Arial Unicode MS" pitchFamily="34" charset="-128"/>
                <a:cs typeface="Arial Unicode MS" pitchFamily="34" charset="-128"/>
              </a:rPr>
              <a:t>Ticket</a:t>
            </a:r>
          </a:p>
        </p:txBody>
      </p:sp>
      <p:sp>
        <p:nvSpPr>
          <p:cNvPr id="103" name="Rectangle: Rounded Corners 39">
            <a:extLst>
              <a:ext uri="{FF2B5EF4-FFF2-40B4-BE49-F238E27FC236}">
                <a16:creationId xmlns:a16="http://schemas.microsoft.com/office/drawing/2014/main" id="{457ECB6E-FADB-432B-8565-B916822EB44E}"/>
              </a:ext>
            </a:extLst>
          </p:cNvPr>
          <p:cNvSpPr/>
          <p:nvPr/>
        </p:nvSpPr>
        <p:spPr bwMode="gray">
          <a:xfrm>
            <a:off x="5040022" y="1632962"/>
            <a:ext cx="2055524" cy="3996696"/>
          </a:xfrm>
          <a:prstGeom prst="roundRect">
            <a:avLst/>
          </a:prstGeom>
          <a:solidFill>
            <a:schemeClr val="bg1">
              <a:lumMod val="95000"/>
            </a:schemeClr>
          </a:solidFill>
          <a:ln w="6350" algn="ctr">
            <a:solidFill>
              <a:schemeClr val="bg1"/>
            </a:solidFill>
            <a:miter lim="800000"/>
            <a:headEnd/>
            <a:tailEnd/>
          </a:ln>
        </p:spPr>
        <p:txBody>
          <a:bodyPr lIns="90000" tIns="72000" rIns="90000" bIns="72000" rtlCol="0" anchor="t"/>
          <a:lstStyle/>
          <a:p>
            <a:pPr algn="ctr" defTabSz="1088449">
              <a:spcBef>
                <a:spcPts val="90"/>
              </a:spcBef>
              <a:defRPr/>
            </a:pPr>
            <a:r>
              <a:rPr lang="en-US" sz="1800" b="1" spc="-25">
                <a:solidFill>
                  <a:srgbClr val="000000"/>
                </a:solidFill>
                <a:cs typeface="Arial"/>
              </a:rPr>
              <a:t>Business Entity Recognition</a:t>
            </a:r>
          </a:p>
        </p:txBody>
      </p:sp>
      <p:sp>
        <p:nvSpPr>
          <p:cNvPr id="104" name="Rectangle: Rounded Corners 38">
            <a:extLst>
              <a:ext uri="{FF2B5EF4-FFF2-40B4-BE49-F238E27FC236}">
                <a16:creationId xmlns:a16="http://schemas.microsoft.com/office/drawing/2014/main" id="{8274C401-8028-4D0E-A7B0-C0BEDF65DA12}"/>
              </a:ext>
            </a:extLst>
          </p:cNvPr>
          <p:cNvSpPr/>
          <p:nvPr/>
        </p:nvSpPr>
        <p:spPr bwMode="gray">
          <a:xfrm>
            <a:off x="5213168" y="4722127"/>
            <a:ext cx="1702130" cy="765534"/>
          </a:xfrm>
          <a:prstGeom prst="roundRect">
            <a:avLst>
              <a:gd name="adj" fmla="val 30581"/>
            </a:avLst>
          </a:prstGeom>
          <a:solidFill>
            <a:schemeClr val="tx2"/>
          </a:solidFill>
          <a:ln w="6350" algn="ctr">
            <a:noFill/>
            <a:miter lim="800000"/>
            <a:headEnd/>
            <a:tailEnd/>
          </a:ln>
        </p:spPr>
        <p:txBody>
          <a:bodyPr lIns="36000" tIns="72000" rIns="36000" bIns="72000" rtlCol="0" anchor="ctr"/>
          <a:lstStyle/>
          <a:p>
            <a:pPr algn="ctr" defTabSz="914400" fontAlgn="base">
              <a:spcBef>
                <a:spcPct val="50000"/>
              </a:spcBef>
              <a:spcAft>
                <a:spcPct val="0"/>
              </a:spcAft>
              <a:buClr>
                <a:srgbClr val="F0AB00"/>
              </a:buClr>
              <a:buSzPct val="80000"/>
            </a:pPr>
            <a:r>
              <a:rPr lang="en-US" sz="1600" kern="0">
                <a:ea typeface="Arial Unicode MS" pitchFamily="34" charset="-128"/>
                <a:cs typeface="Arial Unicode MS" pitchFamily="34" charset="-128"/>
              </a:rPr>
              <a:t>Recognition of </a:t>
            </a:r>
            <a:br>
              <a:rPr lang="en-US" sz="1600" kern="0">
                <a:ea typeface="Arial Unicode MS" pitchFamily="34" charset="-128"/>
                <a:cs typeface="Arial Unicode MS" pitchFamily="34" charset="-128"/>
              </a:rPr>
            </a:br>
            <a:r>
              <a:rPr lang="en-US" sz="1600" kern="0">
                <a:ea typeface="Arial Unicode MS" pitchFamily="34" charset="-128"/>
                <a:cs typeface="Arial Unicode MS" pitchFamily="34" charset="-128"/>
              </a:rPr>
              <a:t>predefined entities</a:t>
            </a:r>
          </a:p>
        </p:txBody>
      </p:sp>
      <p:pic>
        <p:nvPicPr>
          <p:cNvPr id="105" name="Picture 7">
            <a:extLst>
              <a:ext uri="{FF2B5EF4-FFF2-40B4-BE49-F238E27FC236}">
                <a16:creationId xmlns:a16="http://schemas.microsoft.com/office/drawing/2014/main" id="{20CE7AE1-DF8D-4612-9340-145EB076A587}"/>
              </a:ext>
            </a:extLst>
          </p:cNvPr>
          <p:cNvPicPr>
            <a:picLocks noChangeAspect="1"/>
          </p:cNvPicPr>
          <p:nvPr/>
        </p:nvPicPr>
        <p:blipFill rotWithShape="1">
          <a:blip r:embed="rId3"/>
          <a:srcRect l="38305" t="17041" r="38305" b="17041"/>
          <a:stretch/>
        </p:blipFill>
        <p:spPr>
          <a:xfrm>
            <a:off x="4742856" y="3118464"/>
            <a:ext cx="321080" cy="904896"/>
          </a:xfrm>
          <a:prstGeom prst="rect">
            <a:avLst/>
          </a:prstGeom>
        </p:spPr>
      </p:pic>
      <p:sp>
        <p:nvSpPr>
          <p:cNvPr id="125" name="Rechteck 124">
            <a:extLst>
              <a:ext uri="{FF2B5EF4-FFF2-40B4-BE49-F238E27FC236}">
                <a16:creationId xmlns:a16="http://schemas.microsoft.com/office/drawing/2014/main" id="{CB29A244-68F1-4C67-8F16-7BA8938642AC}"/>
              </a:ext>
            </a:extLst>
          </p:cNvPr>
          <p:cNvSpPr/>
          <p:nvPr/>
        </p:nvSpPr>
        <p:spPr bwMode="gray">
          <a:xfrm>
            <a:off x="3395450" y="3298752"/>
            <a:ext cx="701021" cy="4621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a:ln>
                <a:noFill/>
              </a:ln>
              <a:effectLst/>
              <a:uLnTx/>
              <a:uFillTx/>
              <a:ea typeface="Arial Unicode MS" pitchFamily="34" charset="-128"/>
              <a:cs typeface="Arial Unicode MS" pitchFamily="34" charset="-128"/>
            </a:endParaRPr>
          </a:p>
        </p:txBody>
      </p:sp>
      <p:pic>
        <p:nvPicPr>
          <p:cNvPr id="126" name="Picture 77">
            <a:extLst>
              <a:ext uri="{FF2B5EF4-FFF2-40B4-BE49-F238E27FC236}">
                <a16:creationId xmlns:a16="http://schemas.microsoft.com/office/drawing/2014/main" id="{580A27B3-C829-423A-9826-CFC103D0A2A8}"/>
              </a:ext>
            </a:extLst>
          </p:cNvPr>
          <p:cNvPicPr>
            <a:picLocks noChangeAspect="1"/>
          </p:cNvPicPr>
          <p:nvPr/>
        </p:nvPicPr>
        <p:blipFill rotWithShape="1">
          <a:blip r:embed="rId6"/>
          <a:srcRect t="20893" b="20170"/>
          <a:stretch/>
        </p:blipFill>
        <p:spPr>
          <a:xfrm>
            <a:off x="3278259" y="3260224"/>
            <a:ext cx="941865" cy="555108"/>
          </a:xfrm>
          <a:prstGeom prst="rect">
            <a:avLst/>
          </a:prstGeom>
        </p:spPr>
      </p:pic>
      <p:sp>
        <p:nvSpPr>
          <p:cNvPr id="127" name="Rechteck: abgerundete Ecken 126">
            <a:extLst>
              <a:ext uri="{FF2B5EF4-FFF2-40B4-BE49-F238E27FC236}">
                <a16:creationId xmlns:a16="http://schemas.microsoft.com/office/drawing/2014/main" id="{732179A3-3607-4E8A-96AE-BAAAB78087EF}"/>
              </a:ext>
            </a:extLst>
          </p:cNvPr>
          <p:cNvSpPr/>
          <p:nvPr/>
        </p:nvSpPr>
        <p:spPr bwMode="gray">
          <a:xfrm>
            <a:off x="3048955" y="3410064"/>
            <a:ext cx="235114" cy="58342"/>
          </a:xfrm>
          <a:prstGeom prst="roundRect">
            <a:avLst>
              <a:gd name="adj" fmla="val 50000"/>
            </a:avLst>
          </a:prstGeom>
          <a:solidFill>
            <a:srgbClr val="008FD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a:ln>
                <a:noFill/>
              </a:ln>
              <a:effectLst/>
              <a:uLnTx/>
              <a:uFillTx/>
              <a:ea typeface="Arial Unicode MS" pitchFamily="34" charset="-128"/>
              <a:cs typeface="Arial Unicode MS" pitchFamily="34" charset="-128"/>
            </a:endParaRPr>
          </a:p>
        </p:txBody>
      </p:sp>
      <p:sp>
        <p:nvSpPr>
          <p:cNvPr id="128" name="Rechteck: abgerundete Ecken 127">
            <a:extLst>
              <a:ext uri="{FF2B5EF4-FFF2-40B4-BE49-F238E27FC236}">
                <a16:creationId xmlns:a16="http://schemas.microsoft.com/office/drawing/2014/main" id="{C28CD789-B06E-4AE5-9A9A-4C5894870419}"/>
              </a:ext>
            </a:extLst>
          </p:cNvPr>
          <p:cNvSpPr/>
          <p:nvPr/>
        </p:nvSpPr>
        <p:spPr bwMode="gray">
          <a:xfrm>
            <a:off x="3120296" y="3658447"/>
            <a:ext cx="163773" cy="58342"/>
          </a:xfrm>
          <a:prstGeom prst="roundRect">
            <a:avLst>
              <a:gd name="adj" fmla="val 50000"/>
            </a:avLst>
          </a:prstGeom>
          <a:solidFill>
            <a:srgbClr val="008FD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a:ln>
                <a:noFill/>
              </a:ln>
              <a:effectLst/>
              <a:uLnTx/>
              <a:uFillTx/>
              <a:ea typeface="Arial Unicode MS" pitchFamily="34" charset="-128"/>
              <a:cs typeface="Arial Unicode MS" pitchFamily="34" charset="-128"/>
            </a:endParaRPr>
          </a:p>
        </p:txBody>
      </p:sp>
      <p:sp>
        <p:nvSpPr>
          <p:cNvPr id="129" name="Rechteck: abgerundete Ecken 128">
            <a:extLst>
              <a:ext uri="{FF2B5EF4-FFF2-40B4-BE49-F238E27FC236}">
                <a16:creationId xmlns:a16="http://schemas.microsoft.com/office/drawing/2014/main" id="{464639CC-6F3E-4595-9020-8D763B0F39F8}"/>
              </a:ext>
            </a:extLst>
          </p:cNvPr>
          <p:cNvSpPr/>
          <p:nvPr/>
        </p:nvSpPr>
        <p:spPr bwMode="gray">
          <a:xfrm>
            <a:off x="2961271" y="3533254"/>
            <a:ext cx="235114" cy="58342"/>
          </a:xfrm>
          <a:prstGeom prst="roundRect">
            <a:avLst>
              <a:gd name="adj" fmla="val 50000"/>
            </a:avLst>
          </a:prstGeom>
          <a:solidFill>
            <a:srgbClr val="008FD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a:ln>
                <a:noFill/>
              </a:ln>
              <a:effectLst/>
              <a:uLnTx/>
              <a:uFillTx/>
              <a:ea typeface="Arial Unicode MS" pitchFamily="34" charset="-128"/>
              <a:cs typeface="Arial Unicode MS" pitchFamily="34" charset="-128"/>
            </a:endParaRPr>
          </a:p>
        </p:txBody>
      </p:sp>
      <p:grpSp>
        <p:nvGrpSpPr>
          <p:cNvPr id="130" name="Gruppieren 129">
            <a:extLst>
              <a:ext uri="{FF2B5EF4-FFF2-40B4-BE49-F238E27FC236}">
                <a16:creationId xmlns:a16="http://schemas.microsoft.com/office/drawing/2014/main" id="{FB74AAA2-DBBE-44FA-8B63-679B6D16DB26}"/>
              </a:ext>
            </a:extLst>
          </p:cNvPr>
          <p:cNvGrpSpPr/>
          <p:nvPr/>
        </p:nvGrpSpPr>
        <p:grpSpPr>
          <a:xfrm>
            <a:off x="3940229" y="3532683"/>
            <a:ext cx="531033" cy="531033"/>
            <a:chOff x="4833065" y="3459983"/>
            <a:chExt cx="531033" cy="531033"/>
          </a:xfrm>
        </p:grpSpPr>
        <p:sp>
          <p:nvSpPr>
            <p:cNvPr id="131" name="Ellipse 130">
              <a:extLst>
                <a:ext uri="{FF2B5EF4-FFF2-40B4-BE49-F238E27FC236}">
                  <a16:creationId xmlns:a16="http://schemas.microsoft.com/office/drawing/2014/main" id="{EAE143E8-0FF3-442D-AB0D-4F84E0541FA8}"/>
                </a:ext>
              </a:extLst>
            </p:cNvPr>
            <p:cNvSpPr/>
            <p:nvPr/>
          </p:nvSpPr>
          <p:spPr bwMode="gray">
            <a:xfrm>
              <a:off x="4877669" y="3496594"/>
              <a:ext cx="466786" cy="466786"/>
            </a:xfrm>
            <a:prstGeom prst="ellipse">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a:ln>
                  <a:noFill/>
                </a:ln>
                <a:effectLst/>
                <a:uLnTx/>
                <a:uFillTx/>
                <a:ea typeface="Arial Unicode MS" pitchFamily="34" charset="-128"/>
                <a:cs typeface="Arial Unicode MS" pitchFamily="34" charset="-128"/>
              </a:endParaRPr>
            </a:p>
          </p:txBody>
        </p:sp>
        <p:sp>
          <p:nvSpPr>
            <p:cNvPr id="132" name="Ellipse 131">
              <a:extLst>
                <a:ext uri="{FF2B5EF4-FFF2-40B4-BE49-F238E27FC236}">
                  <a16:creationId xmlns:a16="http://schemas.microsoft.com/office/drawing/2014/main" id="{4C683D49-46D6-4000-ABF7-F57A41DD8E7E}"/>
                </a:ext>
              </a:extLst>
            </p:cNvPr>
            <p:cNvSpPr/>
            <p:nvPr/>
          </p:nvSpPr>
          <p:spPr bwMode="gray">
            <a:xfrm>
              <a:off x="4833065" y="3459983"/>
              <a:ext cx="531033" cy="531033"/>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a:ln>
                  <a:noFill/>
                </a:ln>
                <a:effectLst/>
                <a:uLnTx/>
                <a:uFillTx/>
                <a:ea typeface="Arial Unicode MS" pitchFamily="34" charset="-128"/>
                <a:cs typeface="Arial Unicode MS" pitchFamily="34" charset="-128"/>
              </a:endParaRPr>
            </a:p>
          </p:txBody>
        </p:sp>
      </p:grpSp>
      <p:grpSp>
        <p:nvGrpSpPr>
          <p:cNvPr id="133" name="Gruppieren 132">
            <a:extLst>
              <a:ext uri="{FF2B5EF4-FFF2-40B4-BE49-F238E27FC236}">
                <a16:creationId xmlns:a16="http://schemas.microsoft.com/office/drawing/2014/main" id="{59CF11C1-3A85-4558-BD7D-DD96785859D2}"/>
              </a:ext>
            </a:extLst>
          </p:cNvPr>
          <p:cNvGrpSpPr/>
          <p:nvPr/>
        </p:nvGrpSpPr>
        <p:grpSpPr>
          <a:xfrm>
            <a:off x="5575461" y="3118464"/>
            <a:ext cx="960690" cy="960690"/>
            <a:chOff x="7264416" y="3040566"/>
            <a:chExt cx="1116486" cy="1116486"/>
          </a:xfrm>
        </p:grpSpPr>
        <p:sp>
          <p:nvSpPr>
            <p:cNvPr id="134" name="Freihandform: Form 133">
              <a:extLst>
                <a:ext uri="{FF2B5EF4-FFF2-40B4-BE49-F238E27FC236}">
                  <a16:creationId xmlns:a16="http://schemas.microsoft.com/office/drawing/2014/main" id="{09482900-74A0-42E1-9331-1C3B528F9DC9}"/>
                </a:ext>
              </a:extLst>
            </p:cNvPr>
            <p:cNvSpPr/>
            <p:nvPr/>
          </p:nvSpPr>
          <p:spPr bwMode="gray">
            <a:xfrm>
              <a:off x="7452360" y="3134360"/>
              <a:ext cx="736600" cy="843280"/>
            </a:xfrm>
            <a:custGeom>
              <a:avLst/>
              <a:gdLst>
                <a:gd name="connsiteX0" fmla="*/ 7620 w 716280"/>
                <a:gd name="connsiteY0" fmla="*/ 0 h 843280"/>
                <a:gd name="connsiteX1" fmla="*/ 538480 w 716280"/>
                <a:gd name="connsiteY1" fmla="*/ 0 h 843280"/>
                <a:gd name="connsiteX2" fmla="*/ 716280 w 716280"/>
                <a:gd name="connsiteY2" fmla="*/ 177800 h 843280"/>
                <a:gd name="connsiteX3" fmla="*/ 716280 w 716280"/>
                <a:gd name="connsiteY3" fmla="*/ 843280 h 843280"/>
                <a:gd name="connsiteX4" fmla="*/ 0 w 716280"/>
                <a:gd name="connsiteY4" fmla="*/ 843280 h 843280"/>
                <a:gd name="connsiteX5" fmla="*/ 7620 w 716280"/>
                <a:gd name="connsiteY5" fmla="*/ 0 h 84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280" h="843280">
                  <a:moveTo>
                    <a:pt x="7620" y="0"/>
                  </a:moveTo>
                  <a:lnTo>
                    <a:pt x="538480" y="0"/>
                  </a:lnTo>
                  <a:lnTo>
                    <a:pt x="716280" y="177800"/>
                  </a:lnTo>
                  <a:lnTo>
                    <a:pt x="716280" y="843280"/>
                  </a:lnTo>
                  <a:lnTo>
                    <a:pt x="0" y="843280"/>
                  </a:lnTo>
                  <a:lnTo>
                    <a:pt x="7620" y="0"/>
                  </a:lnTo>
                  <a:close/>
                </a:path>
              </a:pathLst>
            </a:cu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a:ln>
                  <a:noFill/>
                </a:ln>
                <a:effectLst/>
                <a:uLnTx/>
                <a:uFillTx/>
                <a:ea typeface="Arial Unicode MS" pitchFamily="34" charset="-128"/>
                <a:cs typeface="Arial Unicode MS" pitchFamily="34" charset="-128"/>
              </a:endParaRPr>
            </a:p>
          </p:txBody>
        </p:sp>
        <p:pic>
          <p:nvPicPr>
            <p:cNvPr id="135" name="Grafik 134">
              <a:extLst>
                <a:ext uri="{FF2B5EF4-FFF2-40B4-BE49-F238E27FC236}">
                  <a16:creationId xmlns:a16="http://schemas.microsoft.com/office/drawing/2014/main" id="{6B755F40-59A0-4264-B7CF-9F294251E369}"/>
                </a:ext>
              </a:extLst>
            </p:cNvPr>
            <p:cNvPicPr>
              <a:picLocks noChangeAspect="1"/>
            </p:cNvPicPr>
            <p:nvPr/>
          </p:nvPicPr>
          <p:blipFill>
            <a:blip r:embed="rId8"/>
            <a:stretch>
              <a:fillRect/>
            </a:stretch>
          </p:blipFill>
          <p:spPr>
            <a:xfrm>
              <a:off x="7264416" y="3040566"/>
              <a:ext cx="1116486" cy="1116486"/>
            </a:xfrm>
            <a:prstGeom prst="rect">
              <a:avLst/>
            </a:prstGeom>
          </p:spPr>
        </p:pic>
        <p:sp>
          <p:nvSpPr>
            <p:cNvPr id="136" name="Rechteck 135">
              <a:extLst>
                <a:ext uri="{FF2B5EF4-FFF2-40B4-BE49-F238E27FC236}">
                  <a16:creationId xmlns:a16="http://schemas.microsoft.com/office/drawing/2014/main" id="{2A36865D-AE41-44F8-BA1A-9564069AAFBA}"/>
                </a:ext>
              </a:extLst>
            </p:cNvPr>
            <p:cNvSpPr/>
            <p:nvPr/>
          </p:nvSpPr>
          <p:spPr bwMode="gray">
            <a:xfrm>
              <a:off x="7533640" y="3341784"/>
              <a:ext cx="604654" cy="58965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a:ln>
                  <a:noFill/>
                </a:ln>
                <a:effectLst/>
                <a:uLnTx/>
                <a:uFillTx/>
                <a:ea typeface="Arial Unicode MS" pitchFamily="34" charset="-128"/>
                <a:cs typeface="Arial Unicode MS" pitchFamily="34" charset="-128"/>
              </a:endParaRPr>
            </a:p>
          </p:txBody>
        </p:sp>
      </p:grpSp>
      <p:pic>
        <p:nvPicPr>
          <p:cNvPr id="137" name="Graphic 27">
            <a:extLst>
              <a:ext uri="{FF2B5EF4-FFF2-40B4-BE49-F238E27FC236}">
                <a16:creationId xmlns:a16="http://schemas.microsoft.com/office/drawing/2014/main" id="{5B656D1B-73DB-47C5-908B-11522251849C}"/>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14048" t="42464" r="40890" b="14006"/>
          <a:stretch/>
        </p:blipFill>
        <p:spPr>
          <a:xfrm>
            <a:off x="5833548" y="3429000"/>
            <a:ext cx="443779" cy="428695"/>
          </a:xfrm>
          <a:prstGeom prst="rect">
            <a:avLst/>
          </a:prstGeom>
        </p:spPr>
      </p:pic>
      <p:cxnSp>
        <p:nvCxnSpPr>
          <p:cNvPr id="138" name="Gerade Verbindung mit Pfeil 137">
            <a:extLst>
              <a:ext uri="{FF2B5EF4-FFF2-40B4-BE49-F238E27FC236}">
                <a16:creationId xmlns:a16="http://schemas.microsoft.com/office/drawing/2014/main" id="{7A9250D6-0EAC-4421-9EA1-1373FD21C2F1}"/>
              </a:ext>
            </a:extLst>
          </p:cNvPr>
          <p:cNvCxnSpPr>
            <a:cxnSpLocks/>
          </p:cNvCxnSpPr>
          <p:nvPr/>
        </p:nvCxnSpPr>
        <p:spPr>
          <a:xfrm>
            <a:off x="6300187" y="3635517"/>
            <a:ext cx="333469" cy="0"/>
          </a:xfrm>
          <a:prstGeom prst="straightConnector1">
            <a:avLst/>
          </a:prstGeom>
          <a:ln w="57150">
            <a:solidFill>
              <a:srgbClr val="0092D6"/>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139" name="Rectangle: Rounded Corners 38">
            <a:extLst>
              <a:ext uri="{FF2B5EF4-FFF2-40B4-BE49-F238E27FC236}">
                <a16:creationId xmlns:a16="http://schemas.microsoft.com/office/drawing/2014/main" id="{5B93FCD4-36ED-4575-9886-1EF44D142BB4}"/>
              </a:ext>
            </a:extLst>
          </p:cNvPr>
          <p:cNvSpPr/>
          <p:nvPr/>
        </p:nvSpPr>
        <p:spPr bwMode="gray">
          <a:xfrm>
            <a:off x="2748319" y="5744976"/>
            <a:ext cx="4278772" cy="507692"/>
          </a:xfrm>
          <a:prstGeom prst="roundRect">
            <a:avLst>
              <a:gd name="adj" fmla="val 50000"/>
            </a:avLst>
          </a:prstGeom>
          <a:solidFill>
            <a:schemeClr val="tx2"/>
          </a:solidFill>
          <a:ln w="6350" algn="ctr">
            <a:noFill/>
            <a:miter lim="800000"/>
            <a:headEnd/>
            <a:tailEnd/>
          </a:ln>
        </p:spPr>
        <p:txBody>
          <a:bodyPr lIns="36000" tIns="72000" rIns="36000" bIns="72000" rtlCol="0" anchor="ctr"/>
          <a:lstStyle/>
          <a:p>
            <a:pPr algn="ctr" defTabSz="914400" fontAlgn="base">
              <a:spcBef>
                <a:spcPct val="50000"/>
              </a:spcBef>
              <a:spcAft>
                <a:spcPct val="0"/>
              </a:spcAft>
              <a:buClr>
                <a:srgbClr val="F0AB00"/>
              </a:buClr>
              <a:buSzPct val="80000"/>
            </a:pPr>
            <a:r>
              <a:rPr lang="en-US" sz="1600" kern="0">
                <a:ea typeface="Arial Unicode MS" pitchFamily="34" charset="-128"/>
                <a:cs typeface="Arial Unicode MS" pitchFamily="34" charset="-128"/>
              </a:rPr>
              <a:t>Using synergies of various SAP AI Business Services &amp; applications</a:t>
            </a:r>
          </a:p>
        </p:txBody>
      </p:sp>
      <p:sp>
        <p:nvSpPr>
          <p:cNvPr id="140" name="Rectangle: Rounded Corners 38">
            <a:extLst>
              <a:ext uri="{FF2B5EF4-FFF2-40B4-BE49-F238E27FC236}">
                <a16:creationId xmlns:a16="http://schemas.microsoft.com/office/drawing/2014/main" id="{103B166B-CFC5-4C72-8FE4-A7B23CB0CD2A}"/>
              </a:ext>
            </a:extLst>
          </p:cNvPr>
          <p:cNvSpPr/>
          <p:nvPr/>
        </p:nvSpPr>
        <p:spPr bwMode="gray">
          <a:xfrm>
            <a:off x="2877402" y="4722127"/>
            <a:ext cx="1702130" cy="373557"/>
          </a:xfrm>
          <a:prstGeom prst="roundRect">
            <a:avLst>
              <a:gd name="adj" fmla="val 47233"/>
            </a:avLst>
          </a:prstGeom>
          <a:solidFill>
            <a:schemeClr val="tx2"/>
          </a:solidFill>
          <a:ln w="6350" algn="ctr">
            <a:noFill/>
            <a:miter lim="800000"/>
            <a:headEnd/>
            <a:tailEnd/>
          </a:ln>
        </p:spPr>
        <p:txBody>
          <a:bodyPr lIns="36000" tIns="72000" rIns="36000" bIns="72000" rtlCol="0" anchor="ctr"/>
          <a:lstStyle/>
          <a:p>
            <a:pPr algn="ctr" defTabSz="914400" fontAlgn="base">
              <a:spcBef>
                <a:spcPct val="50000"/>
              </a:spcBef>
              <a:spcAft>
                <a:spcPct val="0"/>
              </a:spcAft>
              <a:buClr>
                <a:srgbClr val="F0AB00"/>
              </a:buClr>
              <a:buSzPct val="80000"/>
            </a:pPr>
            <a:r>
              <a:rPr lang="en-US" sz="1600" kern="0">
                <a:ea typeface="Arial Unicode MS" pitchFamily="34" charset="-128"/>
                <a:cs typeface="Arial Unicode MS" pitchFamily="34" charset="-128"/>
              </a:rPr>
              <a:t>Processing</a:t>
            </a:r>
          </a:p>
        </p:txBody>
      </p:sp>
      <p:sp>
        <p:nvSpPr>
          <p:cNvPr id="3" name="Rechteck 2">
            <a:extLst>
              <a:ext uri="{FF2B5EF4-FFF2-40B4-BE49-F238E27FC236}">
                <a16:creationId xmlns:a16="http://schemas.microsoft.com/office/drawing/2014/main" id="{A96A961B-83BC-41FE-B664-BAC5A13ADFEF}"/>
              </a:ext>
            </a:extLst>
          </p:cNvPr>
          <p:cNvSpPr/>
          <p:nvPr/>
        </p:nvSpPr>
        <p:spPr>
          <a:xfrm>
            <a:off x="3436026" y="1259915"/>
            <a:ext cx="2903359" cy="369332"/>
          </a:xfrm>
          <a:prstGeom prst="rect">
            <a:avLst/>
          </a:prstGeom>
        </p:spPr>
        <p:txBody>
          <a:bodyPr wrap="none">
            <a:spAutoFit/>
          </a:bodyPr>
          <a:lstStyle/>
          <a:p>
            <a:pPr algn="ctr" defTabSz="1088449">
              <a:spcBef>
                <a:spcPts val="90"/>
              </a:spcBef>
              <a:defRPr/>
            </a:pPr>
            <a:r>
              <a:rPr lang="en-US" sz="1800" spc="-25">
                <a:solidFill>
                  <a:srgbClr val="000000"/>
                </a:solidFill>
                <a:cs typeface="Arial"/>
              </a:rPr>
              <a:t>Shared Service Framework</a:t>
            </a:r>
          </a:p>
        </p:txBody>
      </p:sp>
      <p:sp>
        <p:nvSpPr>
          <p:cNvPr id="4" name="Freihandform: Form 3">
            <a:extLst>
              <a:ext uri="{FF2B5EF4-FFF2-40B4-BE49-F238E27FC236}">
                <a16:creationId xmlns:a16="http://schemas.microsoft.com/office/drawing/2014/main" id="{1A815F59-1C33-4335-8EE7-86F81046BAA9}"/>
              </a:ext>
            </a:extLst>
          </p:cNvPr>
          <p:cNvSpPr/>
          <p:nvPr/>
        </p:nvSpPr>
        <p:spPr bwMode="gray">
          <a:xfrm>
            <a:off x="8001000" y="2950369"/>
            <a:ext cx="359569" cy="602456"/>
          </a:xfrm>
          <a:custGeom>
            <a:avLst/>
            <a:gdLst>
              <a:gd name="connsiteX0" fmla="*/ 16669 w 359569"/>
              <a:gd name="connsiteY0" fmla="*/ 138112 h 602456"/>
              <a:gd name="connsiteX1" fmla="*/ 2381 w 359569"/>
              <a:gd name="connsiteY1" fmla="*/ 195262 h 602456"/>
              <a:gd name="connsiteX2" fmla="*/ 0 w 359569"/>
              <a:gd name="connsiteY2" fmla="*/ 378619 h 602456"/>
              <a:gd name="connsiteX3" fmla="*/ 33338 w 359569"/>
              <a:gd name="connsiteY3" fmla="*/ 381000 h 602456"/>
              <a:gd name="connsiteX4" fmla="*/ 38100 w 359569"/>
              <a:gd name="connsiteY4" fmla="*/ 461962 h 602456"/>
              <a:gd name="connsiteX5" fmla="*/ 54769 w 359569"/>
              <a:gd name="connsiteY5" fmla="*/ 511969 h 602456"/>
              <a:gd name="connsiteX6" fmla="*/ 126206 w 359569"/>
              <a:gd name="connsiteY6" fmla="*/ 514350 h 602456"/>
              <a:gd name="connsiteX7" fmla="*/ 121444 w 359569"/>
              <a:gd name="connsiteY7" fmla="*/ 602456 h 602456"/>
              <a:gd name="connsiteX8" fmla="*/ 314325 w 359569"/>
              <a:gd name="connsiteY8" fmla="*/ 554831 h 602456"/>
              <a:gd name="connsiteX9" fmla="*/ 307181 w 359569"/>
              <a:gd name="connsiteY9" fmla="*/ 364331 h 602456"/>
              <a:gd name="connsiteX10" fmla="*/ 342900 w 359569"/>
              <a:gd name="connsiteY10" fmla="*/ 319087 h 602456"/>
              <a:gd name="connsiteX11" fmla="*/ 359569 w 359569"/>
              <a:gd name="connsiteY11" fmla="*/ 283369 h 602456"/>
              <a:gd name="connsiteX12" fmla="*/ 314325 w 359569"/>
              <a:gd name="connsiteY12" fmla="*/ 154781 h 602456"/>
              <a:gd name="connsiteX13" fmla="*/ 257175 w 359569"/>
              <a:gd name="connsiteY13" fmla="*/ 114300 h 602456"/>
              <a:gd name="connsiteX14" fmla="*/ 259556 w 359569"/>
              <a:gd name="connsiteY14" fmla="*/ 0 h 602456"/>
              <a:gd name="connsiteX15" fmla="*/ 219075 w 359569"/>
              <a:gd name="connsiteY15" fmla="*/ 2381 h 602456"/>
              <a:gd name="connsiteX16" fmla="*/ 211931 w 359569"/>
              <a:gd name="connsiteY16" fmla="*/ 111919 h 602456"/>
              <a:gd name="connsiteX17" fmla="*/ 16669 w 359569"/>
              <a:gd name="connsiteY17" fmla="*/ 138112 h 60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569" h="602456">
                <a:moveTo>
                  <a:pt x="16669" y="138112"/>
                </a:moveTo>
                <a:lnTo>
                  <a:pt x="2381" y="195262"/>
                </a:lnTo>
                <a:cubicBezTo>
                  <a:pt x="1587" y="256381"/>
                  <a:pt x="794" y="317500"/>
                  <a:pt x="0" y="378619"/>
                </a:cubicBezTo>
                <a:lnTo>
                  <a:pt x="33338" y="381000"/>
                </a:lnTo>
                <a:lnTo>
                  <a:pt x="38100" y="461962"/>
                </a:lnTo>
                <a:lnTo>
                  <a:pt x="54769" y="511969"/>
                </a:lnTo>
                <a:lnTo>
                  <a:pt x="126206" y="514350"/>
                </a:lnTo>
                <a:lnTo>
                  <a:pt x="121444" y="602456"/>
                </a:lnTo>
                <a:lnTo>
                  <a:pt x="314325" y="554831"/>
                </a:lnTo>
                <a:lnTo>
                  <a:pt x="307181" y="364331"/>
                </a:lnTo>
                <a:lnTo>
                  <a:pt x="342900" y="319087"/>
                </a:lnTo>
                <a:lnTo>
                  <a:pt x="359569" y="283369"/>
                </a:lnTo>
                <a:lnTo>
                  <a:pt x="314325" y="154781"/>
                </a:lnTo>
                <a:lnTo>
                  <a:pt x="257175" y="114300"/>
                </a:lnTo>
                <a:cubicBezTo>
                  <a:pt x="257969" y="76200"/>
                  <a:pt x="258762" y="38100"/>
                  <a:pt x="259556" y="0"/>
                </a:cubicBezTo>
                <a:lnTo>
                  <a:pt x="219075" y="2381"/>
                </a:lnTo>
                <a:lnTo>
                  <a:pt x="211931" y="111919"/>
                </a:lnTo>
                <a:lnTo>
                  <a:pt x="16669" y="138112"/>
                </a:lnTo>
                <a:close/>
              </a:path>
            </a:pathLst>
          </a:cu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a:ln>
                <a:noFill/>
              </a:ln>
              <a:effectLst/>
              <a:uLnTx/>
              <a:uFillTx/>
              <a:ea typeface="Arial Unicode MS" pitchFamily="34" charset="-128"/>
              <a:cs typeface="Arial Unicode MS" pitchFamily="34" charset="-128"/>
            </a:endParaRPr>
          </a:p>
        </p:txBody>
      </p:sp>
      <p:pic>
        <p:nvPicPr>
          <p:cNvPr id="92" name="Picture 4">
            <a:extLst>
              <a:ext uri="{FF2B5EF4-FFF2-40B4-BE49-F238E27FC236}">
                <a16:creationId xmlns:a16="http://schemas.microsoft.com/office/drawing/2014/main" id="{CCD62555-AB6C-4798-94D8-F6BF3628556D}"/>
              </a:ext>
            </a:extLst>
          </p:cNvPr>
          <p:cNvPicPr>
            <a:picLocks noChangeAspect="1"/>
          </p:cNvPicPr>
          <p:nvPr/>
        </p:nvPicPr>
        <p:blipFill>
          <a:blip r:embed="rId11"/>
          <a:stretch>
            <a:fillRect/>
          </a:stretch>
        </p:blipFill>
        <p:spPr>
          <a:xfrm>
            <a:off x="7827853" y="2863267"/>
            <a:ext cx="761539" cy="761540"/>
          </a:xfrm>
          <a:prstGeom prst="rect">
            <a:avLst/>
          </a:prstGeom>
        </p:spPr>
      </p:pic>
      <p:sp>
        <p:nvSpPr>
          <p:cNvPr id="12" name="Rechteck 11">
            <a:extLst>
              <a:ext uri="{FF2B5EF4-FFF2-40B4-BE49-F238E27FC236}">
                <a16:creationId xmlns:a16="http://schemas.microsoft.com/office/drawing/2014/main" id="{2972A16F-4D95-4632-9E5B-0A1923D79CD5}"/>
              </a:ext>
            </a:extLst>
          </p:cNvPr>
          <p:cNvSpPr/>
          <p:nvPr/>
        </p:nvSpPr>
        <p:spPr bwMode="gray">
          <a:xfrm>
            <a:off x="908179" y="2838386"/>
            <a:ext cx="752670" cy="30292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a:ln>
                <a:noFill/>
              </a:ln>
              <a:effectLst/>
              <a:uLnTx/>
              <a:uFillTx/>
              <a:ea typeface="Arial Unicode MS" pitchFamily="34" charset="-128"/>
              <a:cs typeface="Arial Unicode MS" pitchFamily="34" charset="-128"/>
            </a:endParaRPr>
          </a:p>
        </p:txBody>
      </p:sp>
      <p:sp>
        <p:nvSpPr>
          <p:cNvPr id="141" name="Rechteck 140">
            <a:extLst>
              <a:ext uri="{FF2B5EF4-FFF2-40B4-BE49-F238E27FC236}">
                <a16:creationId xmlns:a16="http://schemas.microsoft.com/office/drawing/2014/main" id="{7729BF79-6C12-4129-A627-DFF6BC77B22B}"/>
              </a:ext>
            </a:extLst>
          </p:cNvPr>
          <p:cNvSpPr/>
          <p:nvPr/>
        </p:nvSpPr>
        <p:spPr bwMode="gray">
          <a:xfrm>
            <a:off x="1082387" y="3826686"/>
            <a:ext cx="410511" cy="59675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a:ln>
                <a:noFill/>
              </a:ln>
              <a:effectLst/>
              <a:uLnTx/>
              <a:uFillTx/>
              <a:ea typeface="Arial Unicode MS" pitchFamily="34" charset="-128"/>
              <a:cs typeface="Arial Unicode MS" pitchFamily="34" charset="-128"/>
            </a:endParaRPr>
          </a:p>
        </p:txBody>
      </p:sp>
      <p:pic>
        <p:nvPicPr>
          <p:cNvPr id="97" name="Picture 77">
            <a:extLst>
              <a:ext uri="{FF2B5EF4-FFF2-40B4-BE49-F238E27FC236}">
                <a16:creationId xmlns:a16="http://schemas.microsoft.com/office/drawing/2014/main" id="{1CBD3797-5A6D-47F5-A5F8-FC1F437E4E36}"/>
              </a:ext>
            </a:extLst>
          </p:cNvPr>
          <p:cNvPicPr>
            <a:picLocks noChangeAspect="1"/>
          </p:cNvPicPr>
          <p:nvPr/>
        </p:nvPicPr>
        <p:blipFill>
          <a:blip r:embed="rId6"/>
          <a:stretch>
            <a:fillRect/>
          </a:stretch>
        </p:blipFill>
        <p:spPr>
          <a:xfrm>
            <a:off x="774041" y="2580490"/>
            <a:ext cx="1026214" cy="1026214"/>
          </a:xfrm>
          <a:prstGeom prst="rect">
            <a:avLst/>
          </a:prstGeom>
        </p:spPr>
      </p:pic>
      <p:pic>
        <p:nvPicPr>
          <p:cNvPr id="98" name="Picture 5">
            <a:extLst>
              <a:ext uri="{FF2B5EF4-FFF2-40B4-BE49-F238E27FC236}">
                <a16:creationId xmlns:a16="http://schemas.microsoft.com/office/drawing/2014/main" id="{F7F618C7-AA6B-422B-893F-CCC914B6ECD0}"/>
              </a:ext>
            </a:extLst>
          </p:cNvPr>
          <p:cNvPicPr>
            <a:picLocks noChangeAspect="1"/>
          </p:cNvPicPr>
          <p:nvPr/>
        </p:nvPicPr>
        <p:blipFill>
          <a:blip r:embed="rId12"/>
          <a:stretch>
            <a:fillRect/>
          </a:stretch>
        </p:blipFill>
        <p:spPr>
          <a:xfrm>
            <a:off x="768705" y="3608543"/>
            <a:ext cx="1036886" cy="1036886"/>
          </a:xfrm>
          <a:prstGeom prst="rect">
            <a:avLst/>
          </a:prstGeom>
        </p:spPr>
      </p:pic>
    </p:spTree>
    <p:extLst>
      <p:ext uri="{BB962C8B-B14F-4D97-AF65-F5344CB8AC3E}">
        <p14:creationId xmlns:p14="http://schemas.microsoft.com/office/powerpoint/2010/main" val="3557737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7D7286-9B7A-40ED-9522-0C1283441C7A}"/>
              </a:ext>
            </a:extLst>
          </p:cNvPr>
          <p:cNvSpPr>
            <a:spLocks noGrp="1"/>
          </p:cNvSpPr>
          <p:nvPr>
            <p:ph type="ctrTitle"/>
          </p:nvPr>
        </p:nvSpPr>
        <p:spPr/>
        <p:txBody>
          <a:bodyPr/>
          <a:lstStyle/>
          <a:p>
            <a:r>
              <a:rPr lang="en-US" dirty="0"/>
              <a:t>Business Entity Recognition: </a:t>
            </a:r>
            <a:br>
              <a:rPr lang="en-US" dirty="0"/>
            </a:br>
            <a:r>
              <a:rPr lang="en-US" dirty="0"/>
              <a:t>Technical Overview</a:t>
            </a:r>
          </a:p>
        </p:txBody>
      </p:sp>
    </p:spTree>
    <p:extLst>
      <p:ext uri="{BB962C8B-B14F-4D97-AF65-F5344CB8AC3E}">
        <p14:creationId xmlns:p14="http://schemas.microsoft.com/office/powerpoint/2010/main" val="3423126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dirty="0"/>
              <a:t>Business Entity Recognition Architecture</a:t>
            </a:r>
          </a:p>
        </p:txBody>
      </p:sp>
      <p:pic>
        <p:nvPicPr>
          <p:cNvPr id="4" name="Picture 3">
            <a:extLst>
              <a:ext uri="{FF2B5EF4-FFF2-40B4-BE49-F238E27FC236}">
                <a16:creationId xmlns:a16="http://schemas.microsoft.com/office/drawing/2014/main" id="{0E889521-75EF-474F-8C36-74B143EEBD6F}"/>
              </a:ext>
            </a:extLst>
          </p:cNvPr>
          <p:cNvPicPr>
            <a:picLocks noChangeAspect="1"/>
          </p:cNvPicPr>
          <p:nvPr/>
        </p:nvPicPr>
        <p:blipFill>
          <a:blip r:embed="rId2"/>
          <a:stretch>
            <a:fillRect/>
          </a:stretch>
        </p:blipFill>
        <p:spPr>
          <a:xfrm>
            <a:off x="275771" y="1018475"/>
            <a:ext cx="11186476" cy="5562740"/>
          </a:xfrm>
          <a:prstGeom prst="rect">
            <a:avLst/>
          </a:prstGeom>
        </p:spPr>
      </p:pic>
    </p:spTree>
    <p:extLst>
      <p:ext uri="{BB962C8B-B14F-4D97-AF65-F5344CB8AC3E}">
        <p14:creationId xmlns:p14="http://schemas.microsoft.com/office/powerpoint/2010/main" val="3648415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E57D-CF05-C246-8D6F-ED8022879AED}"/>
              </a:ext>
            </a:extLst>
          </p:cNvPr>
          <p:cNvSpPr>
            <a:spLocks noGrp="1"/>
          </p:cNvSpPr>
          <p:nvPr>
            <p:ph type="title"/>
          </p:nvPr>
        </p:nvSpPr>
        <p:spPr/>
        <p:txBody>
          <a:bodyPr/>
          <a:lstStyle/>
          <a:p>
            <a:r>
              <a:rPr lang="en-US" dirty="0"/>
              <a:t>Business Entity Recognition: APIs</a:t>
            </a:r>
          </a:p>
        </p:txBody>
      </p:sp>
      <p:sp>
        <p:nvSpPr>
          <p:cNvPr id="3" name="TextBox 2">
            <a:extLst>
              <a:ext uri="{FF2B5EF4-FFF2-40B4-BE49-F238E27FC236}">
                <a16:creationId xmlns:a16="http://schemas.microsoft.com/office/drawing/2014/main" id="{CB2A782B-EB94-9742-911E-7E45787D7E27}"/>
              </a:ext>
            </a:extLst>
          </p:cNvPr>
          <p:cNvSpPr txBox="1"/>
          <p:nvPr/>
        </p:nvSpPr>
        <p:spPr>
          <a:xfrm>
            <a:off x="504001" y="1480457"/>
            <a:ext cx="6605976" cy="238526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BER has a set of APIs to perform the following operations:</a:t>
            </a:r>
          </a:p>
          <a:p>
            <a:pPr marL="342900" indent="-342900" fontAlgn="base">
              <a:spcBef>
                <a:spcPct val="50000"/>
              </a:spcBef>
              <a:spcAft>
                <a:spcPct val="0"/>
              </a:spcAft>
              <a:buClr>
                <a:srgbClr val="F0AB00"/>
              </a:buClr>
              <a:buSzPct val="80000"/>
              <a:buFont typeface="Wingdings" pitchFamily="2" charset="2"/>
              <a:buChar char="§"/>
            </a:pPr>
            <a:r>
              <a:rPr lang="en-US" sz="1800" kern="0" dirty="0">
                <a:ea typeface="Arial Unicode MS" pitchFamily="34" charset="-128"/>
                <a:cs typeface="Arial Unicode MS" pitchFamily="34" charset="-128"/>
              </a:rPr>
              <a:t>Create dataset and upload documents</a:t>
            </a:r>
          </a:p>
          <a:p>
            <a:pPr marL="342900" indent="-342900" fontAlgn="base">
              <a:spcBef>
                <a:spcPct val="50000"/>
              </a:spcBef>
              <a:spcAft>
                <a:spcPct val="0"/>
              </a:spcAft>
              <a:buClr>
                <a:srgbClr val="F0AB00"/>
              </a:buClr>
              <a:buSzPct val="80000"/>
              <a:buFont typeface="Wingdings" pitchFamily="2" charset="2"/>
              <a:buChar char="§"/>
            </a:pPr>
            <a:r>
              <a:rPr lang="en-US" sz="1800" kern="0" dirty="0">
                <a:ea typeface="Arial Unicode MS" pitchFamily="34" charset="-128"/>
                <a:cs typeface="Arial Unicode MS" pitchFamily="34" charset="-128"/>
              </a:rPr>
              <a:t>Trigger training to get a custom model based on your dataset</a:t>
            </a:r>
          </a:p>
          <a:p>
            <a:pPr marL="342900" indent="-342900" fontAlgn="base">
              <a:spcBef>
                <a:spcPct val="50000"/>
              </a:spcBef>
              <a:spcAft>
                <a:spcPct val="0"/>
              </a:spcAft>
              <a:buClr>
                <a:srgbClr val="F0AB00"/>
              </a:buClr>
              <a:buSzPct val="80000"/>
              <a:buFont typeface="Wingdings" pitchFamily="2" charset="2"/>
              <a:buChar char="§"/>
            </a:pPr>
            <a:r>
              <a:rPr lang="en-US" sz="1800" kern="0" dirty="0">
                <a:ea typeface="Arial Unicode MS" pitchFamily="34" charset="-128"/>
                <a:cs typeface="Arial Unicode MS" pitchFamily="34" charset="-128"/>
              </a:rPr>
              <a:t>Deploy the custom model to use it for inference</a:t>
            </a:r>
          </a:p>
          <a:p>
            <a:pPr marL="342900" indent="-342900" fontAlgn="base">
              <a:spcBef>
                <a:spcPct val="50000"/>
              </a:spcBef>
              <a:spcAft>
                <a:spcPct val="0"/>
              </a:spcAft>
              <a:buClr>
                <a:srgbClr val="F0AB00"/>
              </a:buClr>
              <a:buSzPct val="80000"/>
              <a:buFont typeface="Wingdings" pitchFamily="2" charset="2"/>
              <a:buChar char="§"/>
            </a:pPr>
            <a:r>
              <a:rPr lang="en-US" sz="1800" kern="0" dirty="0">
                <a:ea typeface="Arial Unicode MS" pitchFamily="34" charset="-128"/>
                <a:cs typeface="Arial Unicode MS" pitchFamily="34" charset="-128"/>
              </a:rPr>
              <a:t>Perform inference with the deployed model to extract entities</a:t>
            </a:r>
          </a:p>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657356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F6195-AC3B-E845-B118-0A4DA58F425B}"/>
              </a:ext>
            </a:extLst>
          </p:cNvPr>
          <p:cNvSpPr>
            <a:spLocks noGrp="1"/>
          </p:cNvSpPr>
          <p:nvPr>
            <p:ph type="title"/>
          </p:nvPr>
        </p:nvSpPr>
        <p:spPr/>
        <p:txBody>
          <a:bodyPr/>
          <a:lstStyle/>
          <a:p>
            <a:r>
              <a:rPr lang="en-US" dirty="0"/>
              <a:t>API: Trigger training to create custom models</a:t>
            </a:r>
          </a:p>
        </p:txBody>
      </p:sp>
      <p:pic>
        <p:nvPicPr>
          <p:cNvPr id="3" name="Picture 2">
            <a:extLst>
              <a:ext uri="{FF2B5EF4-FFF2-40B4-BE49-F238E27FC236}">
                <a16:creationId xmlns:a16="http://schemas.microsoft.com/office/drawing/2014/main" id="{11A4A757-5D7A-D544-BEAB-5CC5E6448EC1}"/>
              </a:ext>
            </a:extLst>
          </p:cNvPr>
          <p:cNvPicPr>
            <a:picLocks noChangeAspect="1"/>
          </p:cNvPicPr>
          <p:nvPr/>
        </p:nvPicPr>
        <p:blipFill>
          <a:blip r:embed="rId2"/>
          <a:stretch>
            <a:fillRect/>
          </a:stretch>
        </p:blipFill>
        <p:spPr>
          <a:xfrm>
            <a:off x="87682" y="1558217"/>
            <a:ext cx="6819140" cy="4838871"/>
          </a:xfrm>
          <a:prstGeom prst="rect">
            <a:avLst/>
          </a:prstGeom>
        </p:spPr>
      </p:pic>
      <p:pic>
        <p:nvPicPr>
          <p:cNvPr id="4" name="Picture 3">
            <a:extLst>
              <a:ext uri="{FF2B5EF4-FFF2-40B4-BE49-F238E27FC236}">
                <a16:creationId xmlns:a16="http://schemas.microsoft.com/office/drawing/2014/main" id="{AC358E3A-6D06-1A43-A3F3-BB1BB2FC2A30}"/>
              </a:ext>
            </a:extLst>
          </p:cNvPr>
          <p:cNvPicPr>
            <a:picLocks noChangeAspect="1"/>
          </p:cNvPicPr>
          <p:nvPr/>
        </p:nvPicPr>
        <p:blipFill>
          <a:blip r:embed="rId3"/>
          <a:stretch>
            <a:fillRect/>
          </a:stretch>
        </p:blipFill>
        <p:spPr>
          <a:xfrm>
            <a:off x="7022025" y="1731018"/>
            <a:ext cx="4901218" cy="2185200"/>
          </a:xfrm>
          <a:prstGeom prst="rect">
            <a:avLst/>
          </a:prstGeom>
        </p:spPr>
      </p:pic>
      <p:pic>
        <p:nvPicPr>
          <p:cNvPr id="5" name="Picture 4">
            <a:extLst>
              <a:ext uri="{FF2B5EF4-FFF2-40B4-BE49-F238E27FC236}">
                <a16:creationId xmlns:a16="http://schemas.microsoft.com/office/drawing/2014/main" id="{523D29B5-C963-C64C-A36A-5311B7C654BE}"/>
              </a:ext>
            </a:extLst>
          </p:cNvPr>
          <p:cNvPicPr>
            <a:picLocks noChangeAspect="1"/>
          </p:cNvPicPr>
          <p:nvPr/>
        </p:nvPicPr>
        <p:blipFill>
          <a:blip r:embed="rId4"/>
          <a:stretch>
            <a:fillRect/>
          </a:stretch>
        </p:blipFill>
        <p:spPr>
          <a:xfrm>
            <a:off x="6906822" y="4168799"/>
            <a:ext cx="5100461" cy="2185200"/>
          </a:xfrm>
          <a:prstGeom prst="rect">
            <a:avLst/>
          </a:prstGeom>
        </p:spPr>
      </p:pic>
    </p:spTree>
    <p:extLst>
      <p:ext uri="{BB962C8B-B14F-4D97-AF65-F5344CB8AC3E}">
        <p14:creationId xmlns:p14="http://schemas.microsoft.com/office/powerpoint/2010/main" val="1117402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A0D03-3888-704E-A872-9839209C1BBE}"/>
              </a:ext>
            </a:extLst>
          </p:cNvPr>
          <p:cNvSpPr>
            <a:spLocks noGrp="1"/>
          </p:cNvSpPr>
          <p:nvPr>
            <p:ph type="title"/>
          </p:nvPr>
        </p:nvSpPr>
        <p:spPr/>
        <p:txBody>
          <a:bodyPr/>
          <a:lstStyle/>
          <a:p>
            <a:r>
              <a:rPr lang="en-US" dirty="0"/>
              <a:t>API: Inference</a:t>
            </a:r>
          </a:p>
        </p:txBody>
      </p:sp>
      <p:pic>
        <p:nvPicPr>
          <p:cNvPr id="3" name="Picture 2">
            <a:extLst>
              <a:ext uri="{FF2B5EF4-FFF2-40B4-BE49-F238E27FC236}">
                <a16:creationId xmlns:a16="http://schemas.microsoft.com/office/drawing/2014/main" id="{69D0E650-894C-5148-A96E-6BC6E33B9470}"/>
              </a:ext>
            </a:extLst>
          </p:cNvPr>
          <p:cNvPicPr>
            <a:picLocks noChangeAspect="1"/>
          </p:cNvPicPr>
          <p:nvPr/>
        </p:nvPicPr>
        <p:blipFill>
          <a:blip r:embed="rId2"/>
          <a:stretch>
            <a:fillRect/>
          </a:stretch>
        </p:blipFill>
        <p:spPr>
          <a:xfrm>
            <a:off x="486473" y="1965283"/>
            <a:ext cx="10021514" cy="2476800"/>
          </a:xfrm>
          <a:prstGeom prst="rect">
            <a:avLst/>
          </a:prstGeom>
        </p:spPr>
      </p:pic>
    </p:spTree>
    <p:extLst>
      <p:ext uri="{BB962C8B-B14F-4D97-AF65-F5344CB8AC3E}">
        <p14:creationId xmlns:p14="http://schemas.microsoft.com/office/powerpoint/2010/main" val="1771956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CCD37-71C6-0444-9825-6D2790EF4E8C}"/>
              </a:ext>
            </a:extLst>
          </p:cNvPr>
          <p:cNvSpPr>
            <a:spLocks noGrp="1"/>
          </p:cNvSpPr>
          <p:nvPr>
            <p:ph type="title"/>
          </p:nvPr>
        </p:nvSpPr>
        <p:spPr/>
        <p:txBody>
          <a:bodyPr/>
          <a:lstStyle/>
          <a:p>
            <a:r>
              <a:rPr lang="en-US" dirty="0"/>
              <a:t>Summary</a:t>
            </a:r>
          </a:p>
        </p:txBody>
      </p:sp>
      <p:grpSp>
        <p:nvGrpSpPr>
          <p:cNvPr id="3" name="Group 2">
            <a:extLst>
              <a:ext uri="{FF2B5EF4-FFF2-40B4-BE49-F238E27FC236}">
                <a16:creationId xmlns:a16="http://schemas.microsoft.com/office/drawing/2014/main" id="{408252E2-FBEA-E841-A8AC-3750F95F4D0A}"/>
              </a:ext>
            </a:extLst>
          </p:cNvPr>
          <p:cNvGrpSpPr/>
          <p:nvPr/>
        </p:nvGrpSpPr>
        <p:grpSpPr>
          <a:xfrm>
            <a:off x="504001" y="1132114"/>
            <a:ext cx="11186475" cy="4745158"/>
            <a:chOff x="505294" y="764704"/>
            <a:chExt cx="11166971" cy="4824536"/>
          </a:xfrm>
        </p:grpSpPr>
        <p:grpSp>
          <p:nvGrpSpPr>
            <p:cNvPr id="4" name="Group 3">
              <a:extLst>
                <a:ext uri="{FF2B5EF4-FFF2-40B4-BE49-F238E27FC236}">
                  <a16:creationId xmlns:a16="http://schemas.microsoft.com/office/drawing/2014/main" id="{1B4F074A-9B38-9D47-973B-9B117573DFF5}"/>
                </a:ext>
              </a:extLst>
            </p:cNvPr>
            <p:cNvGrpSpPr/>
            <p:nvPr/>
          </p:nvGrpSpPr>
          <p:grpSpPr>
            <a:xfrm>
              <a:off x="505294" y="2338214"/>
              <a:ext cx="11166971" cy="3251026"/>
              <a:chOff x="505294" y="1617663"/>
              <a:chExt cx="11166971" cy="3251026"/>
            </a:xfrm>
          </p:grpSpPr>
          <p:sp>
            <p:nvSpPr>
              <p:cNvPr id="14" name="Pentagon 13">
                <a:extLst>
                  <a:ext uri="{FF2B5EF4-FFF2-40B4-BE49-F238E27FC236}">
                    <a16:creationId xmlns:a16="http://schemas.microsoft.com/office/drawing/2014/main" id="{8A982C04-6B54-0742-A8A6-1334BC0B1F50}"/>
                  </a:ext>
                </a:extLst>
              </p:cNvPr>
              <p:cNvSpPr/>
              <p:nvPr/>
            </p:nvSpPr>
            <p:spPr bwMode="gray">
              <a:xfrm>
                <a:off x="505295" y="1617663"/>
                <a:ext cx="2843342" cy="395908"/>
              </a:xfrm>
              <a:prstGeom prst="homePlate">
                <a:avLst/>
              </a:prstGeom>
              <a:solidFill>
                <a:schemeClr val="accent1"/>
              </a:solidFill>
              <a:ln w="6350" algn="ctr">
                <a:noFill/>
                <a:miter lim="800000"/>
                <a:headEnd/>
                <a:tailEnd/>
              </a:ln>
            </p:spPr>
            <p:txBody>
              <a:bodyPr lIns="128536" tIns="0" rIns="85690" bIns="0" spcCol="0" rtlCol="0" anchor="ctr"/>
              <a:lstStyle/>
              <a:p>
                <a:pPr>
                  <a:buClr>
                    <a:schemeClr val="accent1"/>
                  </a:buClr>
                  <a:buSzPct val="80000"/>
                  <a:tabLst>
                    <a:tab pos="2586699" algn="l"/>
                  </a:tabLst>
                  <a:defRPr/>
                </a:pPr>
                <a:r>
                  <a:rPr lang="en-US" sz="2000">
                    <a:solidFill>
                      <a:srgbClr val="FFFFFF"/>
                    </a:solidFill>
                  </a:rPr>
                  <a:t>Upload Data</a:t>
                </a:r>
              </a:p>
            </p:txBody>
          </p:sp>
          <p:sp>
            <p:nvSpPr>
              <p:cNvPr id="15" name="Chevron 14">
                <a:extLst>
                  <a:ext uri="{FF2B5EF4-FFF2-40B4-BE49-F238E27FC236}">
                    <a16:creationId xmlns:a16="http://schemas.microsoft.com/office/drawing/2014/main" id="{3480A2C4-A6DB-5043-A587-C390171C9965}"/>
                  </a:ext>
                </a:extLst>
              </p:cNvPr>
              <p:cNvSpPr/>
              <p:nvPr/>
            </p:nvSpPr>
            <p:spPr bwMode="gray">
              <a:xfrm>
                <a:off x="3279838" y="1617663"/>
                <a:ext cx="2843342" cy="395908"/>
              </a:xfrm>
              <a:prstGeom prst="chevron">
                <a:avLst/>
              </a:prstGeom>
              <a:solidFill>
                <a:schemeClr val="accent1"/>
              </a:solidFill>
              <a:ln w="6350" algn="ctr">
                <a:noFill/>
                <a:miter lim="800000"/>
                <a:headEnd/>
                <a:tailEnd/>
              </a:ln>
            </p:spPr>
            <p:txBody>
              <a:bodyPr lIns="128536" tIns="0" rIns="85690" bIns="0" spcCol="0" rtlCol="0" anchor="ctr"/>
              <a:lstStyle/>
              <a:p>
                <a:pPr>
                  <a:buClr>
                    <a:schemeClr val="accent1"/>
                  </a:buClr>
                  <a:buSzPct val="80000"/>
                  <a:tabLst>
                    <a:tab pos="2586699" algn="l"/>
                  </a:tabLst>
                  <a:defRPr/>
                </a:pPr>
                <a:r>
                  <a:rPr lang="en-US" sz="2000">
                    <a:solidFill>
                      <a:srgbClr val="FFFFFF"/>
                    </a:solidFill>
                  </a:rPr>
                  <a:t>Train Model</a:t>
                </a:r>
              </a:p>
            </p:txBody>
          </p:sp>
          <p:sp>
            <p:nvSpPr>
              <p:cNvPr id="16" name="Chevron 15">
                <a:extLst>
                  <a:ext uri="{FF2B5EF4-FFF2-40B4-BE49-F238E27FC236}">
                    <a16:creationId xmlns:a16="http://schemas.microsoft.com/office/drawing/2014/main" id="{61B006BC-F734-FF4E-978B-2989518B06D7}"/>
                  </a:ext>
                </a:extLst>
              </p:cNvPr>
              <p:cNvSpPr/>
              <p:nvPr/>
            </p:nvSpPr>
            <p:spPr bwMode="gray">
              <a:xfrm>
                <a:off x="6054381" y="1617663"/>
                <a:ext cx="2843342" cy="395908"/>
              </a:xfrm>
              <a:prstGeom prst="chevron">
                <a:avLst/>
              </a:prstGeom>
              <a:solidFill>
                <a:schemeClr val="accent1"/>
              </a:solidFill>
              <a:ln w="6350" algn="ctr">
                <a:noFill/>
                <a:miter lim="800000"/>
                <a:headEnd/>
                <a:tailEnd/>
              </a:ln>
            </p:spPr>
            <p:txBody>
              <a:bodyPr lIns="128536" tIns="0" rIns="85690" bIns="0" spcCol="0" rtlCol="0" anchor="ctr"/>
              <a:lstStyle/>
              <a:p>
                <a:pPr>
                  <a:buClr>
                    <a:schemeClr val="accent1"/>
                  </a:buClr>
                  <a:buSzPct val="80000"/>
                  <a:tabLst>
                    <a:tab pos="2586699" algn="l"/>
                  </a:tabLst>
                  <a:defRPr/>
                </a:pPr>
                <a:r>
                  <a:rPr lang="en-US" sz="2000">
                    <a:solidFill>
                      <a:srgbClr val="FFFFFF"/>
                    </a:solidFill>
                  </a:rPr>
                  <a:t>Deploy Model</a:t>
                </a:r>
              </a:p>
            </p:txBody>
          </p:sp>
          <p:sp>
            <p:nvSpPr>
              <p:cNvPr id="17" name="Text Placeholder 6">
                <a:extLst>
                  <a:ext uri="{FF2B5EF4-FFF2-40B4-BE49-F238E27FC236}">
                    <a16:creationId xmlns:a16="http://schemas.microsoft.com/office/drawing/2014/main" id="{EF5FB4C5-13F6-2548-B9EC-E2F2204F1B86}"/>
                  </a:ext>
                </a:extLst>
              </p:cNvPr>
              <p:cNvSpPr txBox="1">
                <a:spLocks/>
              </p:cNvSpPr>
              <p:nvPr/>
            </p:nvSpPr>
            <p:spPr>
              <a:xfrm>
                <a:off x="3279838" y="2013571"/>
                <a:ext cx="2609022" cy="2855118"/>
              </a:xfrm>
              <a:prstGeom prst="rect">
                <a:avLst/>
              </a:prstGeom>
            </p:spPr>
            <p:txBody>
              <a:bodyPr lIns="323925" tIns="107975" rIns="0" bIns="0"/>
              <a:lstStyle/>
              <a:p>
                <a:pPr marL="179964" lvl="1" indent="-179964" defTabSz="1088558">
                  <a:spcBef>
                    <a:spcPts val="600"/>
                  </a:spcBef>
                  <a:buClr>
                    <a:schemeClr val="accent1"/>
                  </a:buClr>
                  <a:buFont typeface="Wingdings" pitchFamily="2" charset="2"/>
                  <a:buChar char="§"/>
                  <a:defRPr/>
                </a:pPr>
                <a:r>
                  <a:rPr lang="en-US" sz="1800" dirty="0">
                    <a:latin typeface="+mn-lt"/>
                  </a:rPr>
                  <a:t>Train new entity models</a:t>
                </a:r>
              </a:p>
              <a:p>
                <a:pPr marL="179964" lvl="1" indent="-179964" defTabSz="1088558">
                  <a:spcBef>
                    <a:spcPts val="600"/>
                  </a:spcBef>
                  <a:buClr>
                    <a:schemeClr val="accent1"/>
                  </a:buClr>
                  <a:buFont typeface="Wingdings" pitchFamily="2" charset="2"/>
                  <a:buChar char="§"/>
                  <a:defRPr/>
                </a:pPr>
                <a:r>
                  <a:rPr lang="en-US" sz="1800" dirty="0">
                    <a:latin typeface="+mn-lt"/>
                  </a:rPr>
                  <a:t>Create model version</a:t>
                </a:r>
              </a:p>
              <a:p>
                <a:pPr marL="179964" lvl="1" indent="-179964" defTabSz="1088558">
                  <a:spcBef>
                    <a:spcPts val="600"/>
                  </a:spcBef>
                  <a:buClr>
                    <a:schemeClr val="accent1"/>
                  </a:buClr>
                  <a:buFont typeface="Wingdings" pitchFamily="2" charset="2"/>
                  <a:buChar char="§"/>
                  <a:defRPr/>
                </a:pPr>
                <a:r>
                  <a:rPr lang="en-US" sz="1800" dirty="0">
                    <a:latin typeface="+mn-lt"/>
                  </a:rPr>
                  <a:t>Get feedback on model performance</a:t>
                </a:r>
                <a:br>
                  <a:rPr lang="en-US" sz="1800" dirty="0">
                    <a:latin typeface="+mn-lt"/>
                  </a:rPr>
                </a:br>
                <a:endParaRPr lang="en-US" sz="1800" dirty="0">
                  <a:latin typeface="+mn-lt"/>
                </a:endParaRPr>
              </a:p>
            </p:txBody>
          </p:sp>
          <p:sp>
            <p:nvSpPr>
              <p:cNvPr id="18" name="Text Placeholder 6">
                <a:extLst>
                  <a:ext uri="{FF2B5EF4-FFF2-40B4-BE49-F238E27FC236}">
                    <a16:creationId xmlns:a16="http://schemas.microsoft.com/office/drawing/2014/main" id="{F2447124-CB97-134F-966B-E25A9A234DA9}"/>
                  </a:ext>
                </a:extLst>
              </p:cNvPr>
              <p:cNvSpPr txBox="1">
                <a:spLocks/>
              </p:cNvSpPr>
              <p:nvPr/>
            </p:nvSpPr>
            <p:spPr>
              <a:xfrm>
                <a:off x="6054381" y="2013571"/>
                <a:ext cx="2609396" cy="2855118"/>
              </a:xfrm>
              <a:prstGeom prst="rect">
                <a:avLst/>
              </a:prstGeom>
            </p:spPr>
            <p:txBody>
              <a:bodyPr lIns="323925" tIns="107975" rIns="0" bIns="0"/>
              <a:lstStyle/>
              <a:p>
                <a:pPr marL="179928" lvl="1" indent="-179928" defTabSz="1088340">
                  <a:spcBef>
                    <a:spcPts val="600"/>
                  </a:spcBef>
                  <a:buClr>
                    <a:schemeClr val="accent1"/>
                  </a:buClr>
                  <a:buFont typeface="Wingdings" pitchFamily="2" charset="2"/>
                  <a:buChar char="§"/>
                  <a:defRPr/>
                </a:pPr>
                <a:r>
                  <a:rPr lang="en-US" sz="1800" dirty="0">
                    <a:latin typeface="+mn-lt"/>
                  </a:rPr>
                  <a:t>Activate trained model version</a:t>
                </a:r>
              </a:p>
              <a:p>
                <a:pPr marL="179928" lvl="1" indent="-179928" defTabSz="1088340">
                  <a:spcBef>
                    <a:spcPts val="600"/>
                  </a:spcBef>
                  <a:buClr>
                    <a:schemeClr val="accent1"/>
                  </a:buClr>
                  <a:buFont typeface="Wingdings" pitchFamily="2" charset="2"/>
                  <a:buChar char="§"/>
                  <a:defRPr/>
                </a:pPr>
                <a:r>
                  <a:rPr lang="en-US" sz="1800" dirty="0">
                    <a:latin typeface="+mn-lt"/>
                  </a:rPr>
                  <a:t>Deactivate model version when necessary</a:t>
                </a:r>
              </a:p>
            </p:txBody>
          </p:sp>
          <p:sp>
            <p:nvSpPr>
              <p:cNvPr id="19" name="Chevron 18">
                <a:extLst>
                  <a:ext uri="{FF2B5EF4-FFF2-40B4-BE49-F238E27FC236}">
                    <a16:creationId xmlns:a16="http://schemas.microsoft.com/office/drawing/2014/main" id="{99DB1C43-7B12-714E-9A58-0B90B68908E3}"/>
                  </a:ext>
                </a:extLst>
              </p:cNvPr>
              <p:cNvSpPr/>
              <p:nvPr/>
            </p:nvSpPr>
            <p:spPr bwMode="gray">
              <a:xfrm>
                <a:off x="8828923" y="1617663"/>
                <a:ext cx="2843342" cy="395908"/>
              </a:xfrm>
              <a:prstGeom prst="chevron">
                <a:avLst/>
              </a:prstGeom>
              <a:solidFill>
                <a:schemeClr val="accent1"/>
              </a:solidFill>
              <a:ln w="6350" algn="ctr">
                <a:noFill/>
                <a:miter lim="800000"/>
                <a:headEnd/>
                <a:tailEnd/>
              </a:ln>
            </p:spPr>
            <p:txBody>
              <a:bodyPr lIns="128536" tIns="0" rIns="85690" bIns="0" spcCol="0" rtlCol="0" anchor="ctr"/>
              <a:lstStyle/>
              <a:p>
                <a:pPr>
                  <a:buClr>
                    <a:schemeClr val="accent1"/>
                  </a:buClr>
                  <a:buSzPct val="80000"/>
                  <a:tabLst>
                    <a:tab pos="2586699" algn="l"/>
                  </a:tabLst>
                  <a:defRPr/>
                </a:pPr>
                <a:r>
                  <a:rPr lang="en-US" sz="2000">
                    <a:solidFill>
                      <a:srgbClr val="FFFFFF"/>
                    </a:solidFill>
                  </a:rPr>
                  <a:t>Prediction</a:t>
                </a:r>
              </a:p>
            </p:txBody>
          </p:sp>
          <p:sp>
            <p:nvSpPr>
              <p:cNvPr id="20" name="Text Placeholder 6">
                <a:extLst>
                  <a:ext uri="{FF2B5EF4-FFF2-40B4-BE49-F238E27FC236}">
                    <a16:creationId xmlns:a16="http://schemas.microsoft.com/office/drawing/2014/main" id="{748229D1-A9E5-0E47-B313-7490CBA5524D}"/>
                  </a:ext>
                </a:extLst>
              </p:cNvPr>
              <p:cNvSpPr txBox="1">
                <a:spLocks/>
              </p:cNvSpPr>
              <p:nvPr/>
            </p:nvSpPr>
            <p:spPr>
              <a:xfrm>
                <a:off x="8828923" y="2013571"/>
                <a:ext cx="2609396" cy="2855118"/>
              </a:xfrm>
              <a:prstGeom prst="rect">
                <a:avLst/>
              </a:prstGeom>
            </p:spPr>
            <p:txBody>
              <a:bodyPr lIns="323925" tIns="107975" rIns="0" bIns="0"/>
              <a:lstStyle/>
              <a:p>
                <a:pPr marL="179964" lvl="2" indent="-179964">
                  <a:spcBef>
                    <a:spcPts val="600"/>
                  </a:spcBef>
                  <a:buClr>
                    <a:schemeClr val="accent1"/>
                  </a:buClr>
                  <a:buSzPct val="100000"/>
                  <a:buFont typeface="Wingdings" panose="05000000000000000000" pitchFamily="2" charset="2"/>
                  <a:buChar char="§"/>
                  <a:defRPr/>
                </a:pPr>
                <a:r>
                  <a:rPr lang="en-US" sz="1800" dirty="0">
                    <a:latin typeface="+mn-lt"/>
                  </a:rPr>
                  <a:t>Provide data for entity recognition</a:t>
                </a:r>
              </a:p>
              <a:p>
                <a:pPr marL="179964" lvl="2" indent="-179964">
                  <a:spcBef>
                    <a:spcPts val="600"/>
                  </a:spcBef>
                  <a:buClr>
                    <a:schemeClr val="accent1"/>
                  </a:buClr>
                  <a:buSzPct val="100000"/>
                  <a:buFont typeface="Wingdings" panose="05000000000000000000" pitchFamily="2" charset="2"/>
                  <a:buChar char="§"/>
                  <a:defRPr/>
                </a:pPr>
                <a:r>
                  <a:rPr lang="en-US" sz="1800" dirty="0">
                    <a:latin typeface="+mn-lt"/>
                  </a:rPr>
                  <a:t>Get machine learning results + confidence scores</a:t>
                </a:r>
              </a:p>
            </p:txBody>
          </p:sp>
          <p:sp>
            <p:nvSpPr>
              <p:cNvPr id="21" name="Text Placeholder 2">
                <a:extLst>
                  <a:ext uri="{FF2B5EF4-FFF2-40B4-BE49-F238E27FC236}">
                    <a16:creationId xmlns:a16="http://schemas.microsoft.com/office/drawing/2014/main" id="{C8482442-6966-8544-9EC9-6DEC57A31910}"/>
                  </a:ext>
                </a:extLst>
              </p:cNvPr>
              <p:cNvSpPr txBox="1">
                <a:spLocks/>
              </p:cNvSpPr>
              <p:nvPr/>
            </p:nvSpPr>
            <p:spPr bwMode="gray">
              <a:xfrm>
                <a:off x="505294" y="2013571"/>
                <a:ext cx="2627392" cy="2855118"/>
              </a:xfrm>
              <a:prstGeom prst="rect">
                <a:avLst/>
              </a:prstGeom>
            </p:spPr>
            <p:txBody>
              <a:bodyPr vert="horz" lIns="0" tIns="107975"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dirty="0"/>
                  <a:t>Use Pre-trained models for specific business problems</a:t>
                </a:r>
              </a:p>
              <a:p>
                <a:pPr lvl="1"/>
                <a:r>
                  <a:rPr lang="en-US" dirty="0"/>
                  <a:t>Upload own entities with annotations to train a custom specific model</a:t>
                </a:r>
              </a:p>
              <a:p>
                <a:pPr lvl="1"/>
                <a:endParaRPr lang="en-US" sz="1600" dirty="0"/>
              </a:p>
            </p:txBody>
          </p:sp>
        </p:grpSp>
        <p:pic>
          <p:nvPicPr>
            <p:cNvPr id="5" name="Picture 4">
              <a:extLst>
                <a:ext uri="{FF2B5EF4-FFF2-40B4-BE49-F238E27FC236}">
                  <a16:creationId xmlns:a16="http://schemas.microsoft.com/office/drawing/2014/main" id="{42BFE9BB-3088-4C4A-BFD0-C988456EF438}"/>
                </a:ext>
              </a:extLst>
            </p:cNvPr>
            <p:cNvPicPr>
              <a:picLocks noChangeAspect="1"/>
            </p:cNvPicPr>
            <p:nvPr/>
          </p:nvPicPr>
          <p:blipFill>
            <a:blip r:embed="rId2"/>
            <a:stretch>
              <a:fillRect/>
            </a:stretch>
          </p:blipFill>
          <p:spPr>
            <a:xfrm>
              <a:off x="4093215" y="1234884"/>
              <a:ext cx="1007669" cy="1007669"/>
            </a:xfrm>
            <a:prstGeom prst="rect">
              <a:avLst/>
            </a:prstGeom>
          </p:spPr>
        </p:pic>
        <p:grpSp>
          <p:nvGrpSpPr>
            <p:cNvPr id="6" name="Group 5">
              <a:extLst>
                <a:ext uri="{FF2B5EF4-FFF2-40B4-BE49-F238E27FC236}">
                  <a16:creationId xmlns:a16="http://schemas.microsoft.com/office/drawing/2014/main" id="{7930EE0B-B1B1-0D41-ADB8-B6978E4E61F1}"/>
                </a:ext>
              </a:extLst>
            </p:cNvPr>
            <p:cNvGrpSpPr/>
            <p:nvPr/>
          </p:nvGrpSpPr>
          <p:grpSpPr>
            <a:xfrm>
              <a:off x="9409955" y="951021"/>
              <a:ext cx="1603127" cy="1309503"/>
              <a:chOff x="9409955" y="951021"/>
              <a:chExt cx="1603127" cy="1309503"/>
            </a:xfrm>
          </p:grpSpPr>
          <p:pic>
            <p:nvPicPr>
              <p:cNvPr id="11" name="Picture 10">
                <a:extLst>
                  <a:ext uri="{FF2B5EF4-FFF2-40B4-BE49-F238E27FC236}">
                    <a16:creationId xmlns:a16="http://schemas.microsoft.com/office/drawing/2014/main" id="{4F6AF6D4-BAD2-0749-8588-3077BAA442C7}"/>
                  </a:ext>
                </a:extLst>
              </p:cNvPr>
              <p:cNvPicPr>
                <a:picLocks noChangeAspect="1"/>
              </p:cNvPicPr>
              <p:nvPr/>
            </p:nvPicPr>
            <p:blipFill>
              <a:blip r:embed="rId3"/>
              <a:stretch>
                <a:fillRect/>
              </a:stretch>
            </p:blipFill>
            <p:spPr>
              <a:xfrm>
                <a:off x="9409955" y="951021"/>
                <a:ext cx="1309503" cy="1309503"/>
              </a:xfrm>
              <a:prstGeom prst="rect">
                <a:avLst/>
              </a:prstGeom>
            </p:spPr>
          </p:pic>
          <p:sp>
            <p:nvSpPr>
              <p:cNvPr id="12" name="Oval 11">
                <a:extLst>
                  <a:ext uri="{FF2B5EF4-FFF2-40B4-BE49-F238E27FC236}">
                    <a16:creationId xmlns:a16="http://schemas.microsoft.com/office/drawing/2014/main" id="{C6C421AA-DD14-B74F-9D39-73F712792189}"/>
                  </a:ext>
                </a:extLst>
              </p:cNvPr>
              <p:cNvSpPr/>
              <p:nvPr/>
            </p:nvSpPr>
            <p:spPr bwMode="gray">
              <a:xfrm>
                <a:off x="10335258" y="1652610"/>
                <a:ext cx="237626" cy="288032"/>
              </a:xfrm>
              <a:prstGeom prst="ellipse">
                <a:avLst/>
              </a:prstGeom>
              <a:solidFill>
                <a:schemeClr val="bg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13" name="Picture 12">
                <a:extLst>
                  <a:ext uri="{FF2B5EF4-FFF2-40B4-BE49-F238E27FC236}">
                    <a16:creationId xmlns:a16="http://schemas.microsoft.com/office/drawing/2014/main" id="{E685DDDC-B5F9-1645-AC87-10ED29A6209F}"/>
                  </a:ext>
                </a:extLst>
              </p:cNvPr>
              <p:cNvPicPr>
                <a:picLocks noChangeAspect="1"/>
              </p:cNvPicPr>
              <p:nvPr/>
            </p:nvPicPr>
            <p:blipFill>
              <a:blip r:embed="rId4"/>
              <a:stretch>
                <a:fillRect/>
              </a:stretch>
            </p:blipFill>
            <p:spPr>
              <a:xfrm>
                <a:off x="10258605" y="1502944"/>
                <a:ext cx="754477" cy="754477"/>
              </a:xfrm>
              <a:prstGeom prst="rect">
                <a:avLst/>
              </a:prstGeom>
            </p:spPr>
          </p:pic>
        </p:grpSp>
        <p:grpSp>
          <p:nvGrpSpPr>
            <p:cNvPr id="7" name="Group 6">
              <a:extLst>
                <a:ext uri="{FF2B5EF4-FFF2-40B4-BE49-F238E27FC236}">
                  <a16:creationId xmlns:a16="http://schemas.microsoft.com/office/drawing/2014/main" id="{CA5596B5-9322-E84C-A2C8-0A472274F18B}"/>
                </a:ext>
              </a:extLst>
            </p:cNvPr>
            <p:cNvGrpSpPr/>
            <p:nvPr/>
          </p:nvGrpSpPr>
          <p:grpSpPr>
            <a:xfrm>
              <a:off x="1003988" y="764704"/>
              <a:ext cx="1565207" cy="1514854"/>
              <a:chOff x="1237011" y="768275"/>
              <a:chExt cx="1565207" cy="1514854"/>
            </a:xfrm>
          </p:grpSpPr>
          <p:pic>
            <p:nvPicPr>
              <p:cNvPr id="9" name="Picture 8">
                <a:extLst>
                  <a:ext uri="{FF2B5EF4-FFF2-40B4-BE49-F238E27FC236}">
                    <a16:creationId xmlns:a16="http://schemas.microsoft.com/office/drawing/2014/main" id="{FD1004E9-C450-CD40-9871-C49DC165BA1C}"/>
                  </a:ext>
                </a:extLst>
              </p:cNvPr>
              <p:cNvPicPr>
                <a:picLocks noChangeAspect="1"/>
              </p:cNvPicPr>
              <p:nvPr/>
            </p:nvPicPr>
            <p:blipFill>
              <a:blip r:embed="rId5"/>
              <a:stretch>
                <a:fillRect/>
              </a:stretch>
            </p:blipFill>
            <p:spPr>
              <a:xfrm>
                <a:off x="1237011" y="1502944"/>
                <a:ext cx="780185" cy="780185"/>
              </a:xfrm>
              <a:prstGeom prst="rect">
                <a:avLst/>
              </a:prstGeom>
            </p:spPr>
          </p:pic>
          <p:pic>
            <p:nvPicPr>
              <p:cNvPr id="10" name="Picture 9">
                <a:extLst>
                  <a:ext uri="{FF2B5EF4-FFF2-40B4-BE49-F238E27FC236}">
                    <a16:creationId xmlns:a16="http://schemas.microsoft.com/office/drawing/2014/main" id="{AE4D5739-425E-5245-AC9C-CFDE62BDC027}"/>
                  </a:ext>
                </a:extLst>
              </p:cNvPr>
              <p:cNvPicPr>
                <a:picLocks noChangeAspect="1"/>
              </p:cNvPicPr>
              <p:nvPr/>
            </p:nvPicPr>
            <p:blipFill>
              <a:blip r:embed="rId6"/>
              <a:stretch>
                <a:fillRect/>
              </a:stretch>
            </p:blipFill>
            <p:spPr>
              <a:xfrm>
                <a:off x="1539088" y="768275"/>
                <a:ext cx="1263130" cy="1263130"/>
              </a:xfrm>
              <a:prstGeom prst="rect">
                <a:avLst/>
              </a:prstGeom>
            </p:spPr>
          </p:pic>
        </p:grpSp>
        <p:pic>
          <p:nvPicPr>
            <p:cNvPr id="8" name="Picture 7">
              <a:extLst>
                <a:ext uri="{FF2B5EF4-FFF2-40B4-BE49-F238E27FC236}">
                  <a16:creationId xmlns:a16="http://schemas.microsoft.com/office/drawing/2014/main" id="{3CD88025-093F-C14B-9357-A40330895F04}"/>
                </a:ext>
              </a:extLst>
            </p:cNvPr>
            <p:cNvPicPr>
              <a:picLocks noChangeAspect="1"/>
            </p:cNvPicPr>
            <p:nvPr/>
          </p:nvPicPr>
          <p:blipFill>
            <a:blip r:embed="rId7"/>
            <a:stretch>
              <a:fillRect/>
            </a:stretch>
          </p:blipFill>
          <p:spPr>
            <a:xfrm>
              <a:off x="6889675" y="1200567"/>
              <a:ext cx="1076305" cy="1076305"/>
            </a:xfrm>
            <a:prstGeom prst="rect">
              <a:avLst/>
            </a:prstGeom>
          </p:spPr>
        </p:pic>
      </p:grpSp>
    </p:spTree>
    <p:extLst>
      <p:ext uri="{BB962C8B-B14F-4D97-AF65-F5344CB8AC3E}">
        <p14:creationId xmlns:p14="http://schemas.microsoft.com/office/powerpoint/2010/main" val="3527438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bwMode="gray"/>
        <p:txBody>
          <a:bodyPr/>
          <a:lstStyle/>
          <a:p>
            <a:pPr lvl="0"/>
            <a:r>
              <a:rPr lang="en-US" dirty="0"/>
              <a:t>Training Data</a:t>
            </a:r>
          </a:p>
          <a:p>
            <a:pPr marL="285750" indent="-285750" fontAlgn="base">
              <a:spcBef>
                <a:spcPct val="50000"/>
              </a:spcBef>
              <a:spcAft>
                <a:spcPct val="0"/>
              </a:spcAft>
              <a:buClr>
                <a:srgbClr val="F0AB00"/>
              </a:buClr>
              <a:buFont typeface="Wingdings" pitchFamily="2" charset="2"/>
              <a:buChar char="§"/>
            </a:pPr>
            <a:r>
              <a:rPr lang="en-US" sz="1800" kern="0" dirty="0">
                <a:ea typeface="Arial Unicode MS" pitchFamily="34" charset="-128"/>
                <a:cs typeface="Arial Unicode MS" pitchFamily="34" charset="-128"/>
              </a:rPr>
              <a:t>Stored in </a:t>
            </a:r>
            <a:r>
              <a:rPr lang="en-US" sz="1800" kern="0" dirty="0" err="1">
                <a:ea typeface="Arial Unicode MS" pitchFamily="34" charset="-128"/>
                <a:cs typeface="Arial Unicode MS" pitchFamily="34" charset="-128"/>
              </a:rPr>
              <a:t>Minio</a:t>
            </a:r>
            <a:r>
              <a:rPr lang="en-US" sz="1800" kern="0" dirty="0">
                <a:ea typeface="Arial Unicode MS" pitchFamily="34" charset="-128"/>
                <a:cs typeface="Arial Unicode MS" pitchFamily="34" charset="-128"/>
              </a:rPr>
              <a:t> object storage</a:t>
            </a:r>
          </a:p>
          <a:p>
            <a:pPr marL="285750" indent="-285750" fontAlgn="base">
              <a:spcBef>
                <a:spcPct val="50000"/>
              </a:spcBef>
              <a:spcAft>
                <a:spcPct val="0"/>
              </a:spcAft>
              <a:buClr>
                <a:srgbClr val="F0AB00"/>
              </a:buClr>
              <a:buFont typeface="Wingdings" pitchFamily="2" charset="2"/>
              <a:buChar char="§"/>
            </a:pPr>
            <a:r>
              <a:rPr lang="en-US" sz="1800" kern="0" dirty="0">
                <a:ea typeface="Arial Unicode MS" pitchFamily="34" charset="-128"/>
                <a:cs typeface="Arial Unicode MS" pitchFamily="34" charset="-128"/>
              </a:rPr>
              <a:t>The data is isolated for each tenant</a:t>
            </a:r>
          </a:p>
          <a:p>
            <a:pPr marL="285750" indent="-285750" fontAlgn="base">
              <a:spcBef>
                <a:spcPct val="50000"/>
              </a:spcBef>
              <a:spcAft>
                <a:spcPct val="0"/>
              </a:spcAft>
              <a:buClr>
                <a:srgbClr val="F0AB00"/>
              </a:buClr>
              <a:buFont typeface="Wingdings" pitchFamily="2" charset="2"/>
              <a:buChar char="§"/>
            </a:pPr>
            <a:r>
              <a:rPr lang="en-US" sz="1800" kern="0" dirty="0">
                <a:ea typeface="Arial Unicode MS" pitchFamily="34" charset="-128"/>
                <a:cs typeface="Arial Unicode MS" pitchFamily="34" charset="-128"/>
              </a:rPr>
              <a:t>The service user has the full control of the data- upload and delete APIs are provided</a:t>
            </a:r>
          </a:p>
          <a:p>
            <a:pPr marL="285750" indent="-285750" fontAlgn="base">
              <a:spcBef>
                <a:spcPct val="50000"/>
              </a:spcBef>
              <a:spcAft>
                <a:spcPct val="0"/>
              </a:spcAft>
              <a:buClr>
                <a:srgbClr val="F0AB00"/>
              </a:buClr>
              <a:buFont typeface="Wingdings" pitchFamily="2" charset="2"/>
              <a:buChar char="§"/>
            </a:pPr>
            <a:r>
              <a:rPr lang="en-US" sz="1800" kern="0" dirty="0">
                <a:ea typeface="Arial Unicode MS" pitchFamily="34" charset="-128"/>
                <a:cs typeface="Arial Unicode MS" pitchFamily="34" charset="-128"/>
              </a:rPr>
              <a:t>It is recommended to use anonymization to restrict processing of PIIs by the service</a:t>
            </a:r>
          </a:p>
          <a:p>
            <a:pPr marL="285750" indent="-285750" fontAlgn="base">
              <a:spcBef>
                <a:spcPct val="50000"/>
              </a:spcBef>
              <a:spcAft>
                <a:spcPct val="0"/>
              </a:spcAft>
              <a:buClr>
                <a:srgbClr val="F0AB00"/>
              </a:buClr>
              <a:buFont typeface="Wingdings" pitchFamily="2" charset="2"/>
              <a:buChar char="§"/>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pPr>
            <a:r>
              <a:rPr lang="en-US" kern="0" dirty="0">
                <a:ea typeface="Arial Unicode MS" pitchFamily="34" charset="-128"/>
                <a:cs typeface="Arial Unicode MS" pitchFamily="34" charset="-128"/>
              </a:rPr>
              <a:t>Inference Data</a:t>
            </a:r>
          </a:p>
          <a:p>
            <a:pPr marL="285750" indent="-285750" fontAlgn="base">
              <a:spcBef>
                <a:spcPct val="50000"/>
              </a:spcBef>
              <a:spcAft>
                <a:spcPct val="0"/>
              </a:spcAft>
              <a:buClr>
                <a:srgbClr val="F0AB00"/>
              </a:buClr>
              <a:buFont typeface="Wingdings" pitchFamily="2" charset="2"/>
              <a:buChar char="§"/>
            </a:pPr>
            <a:r>
              <a:rPr lang="en-US" sz="1800" kern="0" dirty="0">
                <a:ea typeface="Arial Unicode MS" pitchFamily="34" charset="-128"/>
                <a:cs typeface="Arial Unicode MS" pitchFamily="34" charset="-128"/>
              </a:rPr>
              <a:t>Texts provided for inference are temporarily stored in the database (PostgreSQL)</a:t>
            </a:r>
          </a:p>
          <a:p>
            <a:pPr marL="285750" indent="-285750" fontAlgn="base">
              <a:spcBef>
                <a:spcPct val="50000"/>
              </a:spcBef>
              <a:spcAft>
                <a:spcPct val="0"/>
              </a:spcAft>
              <a:buClr>
                <a:srgbClr val="F0AB00"/>
              </a:buClr>
              <a:buFont typeface="Wingdings" pitchFamily="2" charset="2"/>
              <a:buChar char="§"/>
            </a:pPr>
            <a:r>
              <a:rPr lang="en-US" sz="1800" kern="0" dirty="0">
                <a:ea typeface="Arial Unicode MS" pitchFamily="34" charset="-128"/>
                <a:cs typeface="Arial Unicode MS" pitchFamily="34" charset="-128"/>
              </a:rPr>
              <a:t>A scheduled job runs every 24 hours to delete the texts which are older than 12 hours</a:t>
            </a:r>
          </a:p>
          <a:p>
            <a:pPr marL="285750" indent="-285750" fontAlgn="base">
              <a:spcBef>
                <a:spcPct val="50000"/>
              </a:spcBef>
              <a:spcAft>
                <a:spcPct val="0"/>
              </a:spcAft>
              <a:buClr>
                <a:srgbClr val="F0AB00"/>
              </a:buClr>
              <a:buFont typeface="Wingdings" pitchFamily="2" charset="2"/>
              <a:buChar char="§"/>
            </a:pPr>
            <a:r>
              <a:rPr lang="en-US" sz="1800" kern="0" dirty="0">
                <a:ea typeface="Arial Unicode MS" pitchFamily="34" charset="-128"/>
                <a:cs typeface="Arial Unicode MS" pitchFamily="34" charset="-128"/>
              </a:rPr>
              <a:t>Hence, no inference text would be stored for more than 24 hours</a:t>
            </a:r>
          </a:p>
          <a:p>
            <a:pPr lvl="0"/>
            <a:endParaRPr lang="en-US" dirty="0"/>
          </a:p>
        </p:txBody>
      </p:sp>
      <p:sp>
        <p:nvSpPr>
          <p:cNvPr id="4" name="Title"/>
          <p:cNvSpPr>
            <a:spLocks noGrp="1"/>
          </p:cNvSpPr>
          <p:nvPr>
            <p:ph type="title"/>
          </p:nvPr>
        </p:nvSpPr>
        <p:spPr bwMode="gray"/>
        <p:txBody>
          <a:bodyPr/>
          <a:lstStyle/>
          <a:p>
            <a:r>
              <a:rPr lang="en-US" dirty="0"/>
              <a:t>Business Entity Recognition: Data Management</a:t>
            </a:r>
          </a:p>
        </p:txBody>
      </p:sp>
    </p:spTree>
    <p:extLst>
      <p:ext uri="{BB962C8B-B14F-4D97-AF65-F5344CB8AC3E}">
        <p14:creationId xmlns:p14="http://schemas.microsoft.com/office/powerpoint/2010/main" val="820773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F6804-5C3A-C240-B481-A23CA377D558}"/>
              </a:ext>
            </a:extLst>
          </p:cNvPr>
          <p:cNvSpPr>
            <a:spLocks noGrp="1"/>
          </p:cNvSpPr>
          <p:nvPr>
            <p:ph type="title"/>
          </p:nvPr>
        </p:nvSpPr>
        <p:spPr/>
        <p:txBody>
          <a:bodyPr/>
          <a:lstStyle/>
          <a:p>
            <a:r>
              <a:rPr lang="en-US" dirty="0"/>
              <a:t>Business Entity Recognition: Machine Learning Process</a:t>
            </a:r>
          </a:p>
        </p:txBody>
      </p:sp>
      <p:grpSp>
        <p:nvGrpSpPr>
          <p:cNvPr id="3" name="Group 2">
            <a:extLst>
              <a:ext uri="{FF2B5EF4-FFF2-40B4-BE49-F238E27FC236}">
                <a16:creationId xmlns:a16="http://schemas.microsoft.com/office/drawing/2014/main" id="{BC272D79-30BE-DC42-9EA3-9F9FACA30486}"/>
              </a:ext>
            </a:extLst>
          </p:cNvPr>
          <p:cNvGrpSpPr/>
          <p:nvPr/>
        </p:nvGrpSpPr>
        <p:grpSpPr>
          <a:xfrm>
            <a:off x="517339" y="1014936"/>
            <a:ext cx="11284576" cy="5337550"/>
            <a:chOff x="837366" y="722479"/>
            <a:chExt cx="11264901" cy="5428424"/>
          </a:xfrm>
        </p:grpSpPr>
        <p:grpSp>
          <p:nvGrpSpPr>
            <p:cNvPr id="4" name="Group 3">
              <a:extLst>
                <a:ext uri="{FF2B5EF4-FFF2-40B4-BE49-F238E27FC236}">
                  <a16:creationId xmlns:a16="http://schemas.microsoft.com/office/drawing/2014/main" id="{EFDF897C-98AB-DA44-BDFB-F9BAA0837034}"/>
                </a:ext>
              </a:extLst>
            </p:cNvPr>
            <p:cNvGrpSpPr/>
            <p:nvPr/>
          </p:nvGrpSpPr>
          <p:grpSpPr>
            <a:xfrm>
              <a:off x="837366" y="2365842"/>
              <a:ext cx="11264901" cy="3785061"/>
              <a:chOff x="837366" y="1645291"/>
              <a:chExt cx="11264901" cy="3785061"/>
            </a:xfrm>
          </p:grpSpPr>
          <p:sp>
            <p:nvSpPr>
              <p:cNvPr id="14" name="Pentagon 13">
                <a:extLst>
                  <a:ext uri="{FF2B5EF4-FFF2-40B4-BE49-F238E27FC236}">
                    <a16:creationId xmlns:a16="http://schemas.microsoft.com/office/drawing/2014/main" id="{F3D9A4B6-A7B2-694F-995D-BDB25B9C3E7F}"/>
                  </a:ext>
                </a:extLst>
              </p:cNvPr>
              <p:cNvSpPr/>
              <p:nvPr/>
            </p:nvSpPr>
            <p:spPr bwMode="gray">
              <a:xfrm>
                <a:off x="837366" y="1645291"/>
                <a:ext cx="3506333" cy="395908"/>
              </a:xfrm>
              <a:prstGeom prst="homePlate">
                <a:avLst/>
              </a:prstGeom>
              <a:solidFill>
                <a:schemeClr val="accent1"/>
              </a:solidFill>
              <a:ln w="6350" algn="ctr">
                <a:noFill/>
                <a:miter lim="800000"/>
                <a:headEnd/>
                <a:tailEnd/>
              </a:ln>
            </p:spPr>
            <p:txBody>
              <a:bodyPr lIns="128536" tIns="0" rIns="85690" bIns="0" spcCol="0" rtlCol="0" anchor="ctr"/>
              <a:lstStyle/>
              <a:p>
                <a:pPr>
                  <a:buClr>
                    <a:schemeClr val="accent1"/>
                  </a:buClr>
                  <a:buSzPct val="80000"/>
                  <a:tabLst>
                    <a:tab pos="2586699" algn="l"/>
                  </a:tabLst>
                  <a:defRPr/>
                </a:pPr>
                <a:r>
                  <a:rPr lang="en-US" sz="2000" dirty="0">
                    <a:solidFill>
                      <a:srgbClr val="FFFFFF"/>
                    </a:solidFill>
                  </a:rPr>
                  <a:t>      Data pre-processing</a:t>
                </a:r>
              </a:p>
            </p:txBody>
          </p:sp>
          <p:sp>
            <p:nvSpPr>
              <p:cNvPr id="15" name="Chevron 14">
                <a:extLst>
                  <a:ext uri="{FF2B5EF4-FFF2-40B4-BE49-F238E27FC236}">
                    <a16:creationId xmlns:a16="http://schemas.microsoft.com/office/drawing/2014/main" id="{4C4FC0B6-6EFF-4D49-B9BB-B869A59AAD30}"/>
                  </a:ext>
                </a:extLst>
              </p:cNvPr>
              <p:cNvSpPr/>
              <p:nvPr/>
            </p:nvSpPr>
            <p:spPr bwMode="gray">
              <a:xfrm>
                <a:off x="4247442" y="1645582"/>
                <a:ext cx="4427679" cy="395908"/>
              </a:xfrm>
              <a:prstGeom prst="chevron">
                <a:avLst/>
              </a:prstGeom>
              <a:solidFill>
                <a:schemeClr val="accent1"/>
              </a:solidFill>
              <a:ln w="6350" algn="ctr">
                <a:noFill/>
                <a:miter lim="800000"/>
                <a:headEnd/>
                <a:tailEnd/>
              </a:ln>
            </p:spPr>
            <p:txBody>
              <a:bodyPr lIns="128536" tIns="0" rIns="85690" bIns="0" spcCol="0" rtlCol="0" anchor="ctr"/>
              <a:lstStyle/>
              <a:p>
                <a:pPr>
                  <a:buClr>
                    <a:schemeClr val="accent1"/>
                  </a:buClr>
                  <a:buSzPct val="80000"/>
                  <a:tabLst>
                    <a:tab pos="2586699" algn="l"/>
                  </a:tabLst>
                  <a:defRPr/>
                </a:pPr>
                <a:r>
                  <a:rPr lang="en-US" sz="2000" dirty="0">
                    <a:solidFill>
                      <a:srgbClr val="FFFFFF"/>
                    </a:solidFill>
                  </a:rPr>
                  <a:t>              Model Training</a:t>
                </a:r>
              </a:p>
            </p:txBody>
          </p:sp>
          <p:sp>
            <p:nvSpPr>
              <p:cNvPr id="16" name="Chevron 15">
                <a:extLst>
                  <a:ext uri="{FF2B5EF4-FFF2-40B4-BE49-F238E27FC236}">
                    <a16:creationId xmlns:a16="http://schemas.microsoft.com/office/drawing/2014/main" id="{1F5FC935-369C-9B43-86F6-7B13F87CDDF2}"/>
                  </a:ext>
                </a:extLst>
              </p:cNvPr>
              <p:cNvSpPr/>
              <p:nvPr/>
            </p:nvSpPr>
            <p:spPr bwMode="gray">
              <a:xfrm>
                <a:off x="8595934" y="1645291"/>
                <a:ext cx="3506333" cy="395908"/>
              </a:xfrm>
              <a:prstGeom prst="chevron">
                <a:avLst/>
              </a:prstGeom>
              <a:solidFill>
                <a:schemeClr val="accent1"/>
              </a:solidFill>
              <a:ln w="6350" algn="ctr">
                <a:noFill/>
                <a:miter lim="800000"/>
                <a:headEnd/>
                <a:tailEnd/>
              </a:ln>
            </p:spPr>
            <p:txBody>
              <a:bodyPr lIns="128536" tIns="0" rIns="85690" bIns="0" spcCol="0" rtlCol="0" anchor="ctr"/>
              <a:lstStyle/>
              <a:p>
                <a:pPr>
                  <a:buClr>
                    <a:schemeClr val="accent1"/>
                  </a:buClr>
                  <a:buSzPct val="80000"/>
                  <a:tabLst>
                    <a:tab pos="2586699" algn="l"/>
                  </a:tabLst>
                  <a:defRPr/>
                </a:pPr>
                <a:r>
                  <a:rPr lang="en-US" sz="2000" dirty="0">
                    <a:solidFill>
                      <a:srgbClr val="FFFFFF"/>
                    </a:solidFill>
                  </a:rPr>
                  <a:t>        Model Selection</a:t>
                </a:r>
              </a:p>
            </p:txBody>
          </p:sp>
          <p:sp>
            <p:nvSpPr>
              <p:cNvPr id="17" name="Text Placeholder 6">
                <a:extLst>
                  <a:ext uri="{FF2B5EF4-FFF2-40B4-BE49-F238E27FC236}">
                    <a16:creationId xmlns:a16="http://schemas.microsoft.com/office/drawing/2014/main" id="{E9E0847E-9BFC-974F-9495-E78D5B412AF6}"/>
                  </a:ext>
                </a:extLst>
              </p:cNvPr>
              <p:cNvSpPr txBox="1">
                <a:spLocks/>
              </p:cNvSpPr>
              <p:nvPr/>
            </p:nvSpPr>
            <p:spPr>
              <a:xfrm>
                <a:off x="3986847" y="2148594"/>
                <a:ext cx="4609087" cy="3281758"/>
              </a:xfrm>
              <a:prstGeom prst="rect">
                <a:avLst/>
              </a:prstGeom>
            </p:spPr>
            <p:txBody>
              <a:bodyPr lIns="323925" tIns="107975" rIns="0" bIns="0"/>
              <a:lstStyle/>
              <a:p>
                <a:pPr marL="179964" lvl="1" indent="-179964" defTabSz="1088558">
                  <a:spcBef>
                    <a:spcPts val="600"/>
                  </a:spcBef>
                  <a:buClr>
                    <a:schemeClr val="accent1"/>
                  </a:buClr>
                  <a:buFont typeface="Wingdings" pitchFamily="2" charset="2"/>
                  <a:buChar char="§"/>
                  <a:defRPr/>
                </a:pPr>
                <a:r>
                  <a:rPr lang="en-US" sz="1800" dirty="0">
                    <a:latin typeface="+mn-lt"/>
                  </a:rPr>
                  <a:t>Deep Learning applied to Natural Language Processing</a:t>
                </a:r>
              </a:p>
              <a:p>
                <a:pPr marL="179964" lvl="1" indent="-179964" defTabSz="1088558">
                  <a:spcBef>
                    <a:spcPts val="600"/>
                  </a:spcBef>
                  <a:buClr>
                    <a:schemeClr val="accent1"/>
                  </a:buClr>
                  <a:buFont typeface="Wingdings" pitchFamily="2" charset="2"/>
                  <a:buChar char="§"/>
                  <a:defRPr/>
                </a:pPr>
                <a:r>
                  <a:rPr lang="en-US" sz="1800" dirty="0">
                    <a:latin typeface="+mn-lt"/>
                  </a:rPr>
                  <a:t>Basic components: convolutional and recurrent neural networks</a:t>
                </a:r>
              </a:p>
              <a:p>
                <a:pPr marL="179964" lvl="1" indent="-179964" defTabSz="1088558">
                  <a:spcBef>
                    <a:spcPts val="600"/>
                  </a:spcBef>
                  <a:buClr>
                    <a:schemeClr val="accent1"/>
                  </a:buClr>
                  <a:buFont typeface="Wingdings" pitchFamily="2" charset="2"/>
                  <a:buChar char="§"/>
                  <a:defRPr/>
                </a:pPr>
                <a:r>
                  <a:rPr lang="en-US" sz="1800" dirty="0">
                    <a:latin typeface="+mn-lt"/>
                  </a:rPr>
                  <a:t>Transfer learning capability:</a:t>
                </a:r>
              </a:p>
              <a:p>
                <a:pPr marL="724352" lvl="2" indent="-179964" defTabSz="1088558">
                  <a:spcBef>
                    <a:spcPts val="600"/>
                  </a:spcBef>
                  <a:buClr>
                    <a:schemeClr val="accent1"/>
                  </a:buClr>
                  <a:buFont typeface="Wingdings" pitchFamily="2" charset="2"/>
                  <a:buChar char="§"/>
                  <a:defRPr/>
                </a:pPr>
                <a:r>
                  <a:rPr lang="en-US" sz="1600" dirty="0">
                    <a:latin typeface="+mn-lt"/>
                  </a:rPr>
                  <a:t>Pretrained language models </a:t>
                </a:r>
              </a:p>
              <a:p>
                <a:pPr marL="544388" lvl="2" defTabSz="1088558">
                  <a:spcBef>
                    <a:spcPts val="600"/>
                  </a:spcBef>
                  <a:buClr>
                    <a:schemeClr val="accent1"/>
                  </a:buClr>
                  <a:buNone/>
                  <a:defRPr/>
                </a:pPr>
                <a:r>
                  <a:rPr lang="en-US" sz="1600" dirty="0">
                    <a:latin typeface="+mn-lt"/>
                  </a:rPr>
                  <a:t>   (Denoising Auto-Encoder)</a:t>
                </a:r>
              </a:p>
              <a:p>
                <a:pPr marL="724352" lvl="2" indent="-179964" defTabSz="1088558">
                  <a:spcBef>
                    <a:spcPts val="600"/>
                  </a:spcBef>
                  <a:buClr>
                    <a:schemeClr val="accent1"/>
                  </a:buClr>
                  <a:buFont typeface="Wingdings" pitchFamily="2" charset="2"/>
                  <a:buChar char="§"/>
                  <a:defRPr/>
                </a:pPr>
                <a:r>
                  <a:rPr lang="en-US" sz="1600" dirty="0">
                    <a:latin typeface="+mn-lt"/>
                  </a:rPr>
                  <a:t>Word embeddings</a:t>
                </a:r>
              </a:p>
              <a:p>
                <a:pPr marL="179964" lvl="1" indent="-179964" defTabSz="1088558">
                  <a:spcBef>
                    <a:spcPts val="600"/>
                  </a:spcBef>
                  <a:buClr>
                    <a:schemeClr val="accent1"/>
                  </a:buClr>
                  <a:buFont typeface="Wingdings" pitchFamily="2" charset="2"/>
                  <a:buChar char="§"/>
                  <a:defRPr/>
                </a:pPr>
                <a:r>
                  <a:rPr lang="en-US" sz="1800" dirty="0">
                    <a:latin typeface="+mn-lt"/>
                  </a:rPr>
                  <a:t>Support extension to multilingual data (through language specific embedding)</a:t>
                </a:r>
              </a:p>
              <a:p>
                <a:pPr marL="0" lvl="1" defTabSz="1088558">
                  <a:spcBef>
                    <a:spcPts val="600"/>
                  </a:spcBef>
                  <a:buClr>
                    <a:schemeClr val="accent1"/>
                  </a:buClr>
                  <a:buNone/>
                  <a:defRPr/>
                </a:pPr>
                <a:br>
                  <a:rPr lang="en-US" sz="1800" dirty="0">
                    <a:latin typeface="+mn-lt"/>
                  </a:rPr>
                </a:br>
                <a:endParaRPr lang="en-US" sz="1800" dirty="0">
                  <a:latin typeface="+mn-lt"/>
                </a:endParaRPr>
              </a:p>
            </p:txBody>
          </p:sp>
          <p:sp>
            <p:nvSpPr>
              <p:cNvPr id="18" name="Text Placeholder 6">
                <a:extLst>
                  <a:ext uri="{FF2B5EF4-FFF2-40B4-BE49-F238E27FC236}">
                    <a16:creationId xmlns:a16="http://schemas.microsoft.com/office/drawing/2014/main" id="{5F456118-7B2A-2947-A66A-158B28A36C4D}"/>
                  </a:ext>
                </a:extLst>
              </p:cNvPr>
              <p:cNvSpPr txBox="1">
                <a:spLocks/>
              </p:cNvSpPr>
              <p:nvPr/>
            </p:nvSpPr>
            <p:spPr>
              <a:xfrm>
                <a:off x="8696187" y="2257001"/>
                <a:ext cx="3356370" cy="2855118"/>
              </a:xfrm>
              <a:prstGeom prst="rect">
                <a:avLst/>
              </a:prstGeom>
            </p:spPr>
            <p:txBody>
              <a:bodyPr lIns="323925" tIns="107975" rIns="0" bIns="0"/>
              <a:lstStyle/>
              <a:p>
                <a:pPr marL="179928" lvl="1" indent="-179928" defTabSz="1088340">
                  <a:spcBef>
                    <a:spcPts val="600"/>
                  </a:spcBef>
                  <a:buClr>
                    <a:schemeClr val="accent1"/>
                  </a:buClr>
                  <a:buFont typeface="Wingdings" pitchFamily="2" charset="2"/>
                  <a:buChar char="§"/>
                  <a:defRPr/>
                </a:pPr>
                <a:r>
                  <a:rPr lang="en-US" sz="1800" dirty="0">
                    <a:latin typeface="+mn-lt"/>
                  </a:rPr>
                  <a:t>Multiple models generated</a:t>
                </a:r>
              </a:p>
              <a:p>
                <a:pPr marL="179928" lvl="1" indent="-179928" defTabSz="1088340">
                  <a:spcBef>
                    <a:spcPts val="600"/>
                  </a:spcBef>
                  <a:buClr>
                    <a:schemeClr val="accent1"/>
                  </a:buClr>
                  <a:buFont typeface="Wingdings" pitchFamily="2" charset="2"/>
                  <a:buChar char="§"/>
                  <a:defRPr/>
                </a:pPr>
                <a:r>
                  <a:rPr lang="en-US" sz="1800" dirty="0">
                    <a:latin typeface="+mn-lt"/>
                  </a:rPr>
                  <a:t>Each model validated on the test dataset</a:t>
                </a:r>
              </a:p>
              <a:p>
                <a:pPr marL="179928" lvl="1" indent="-179928" defTabSz="1088340">
                  <a:spcBef>
                    <a:spcPts val="600"/>
                  </a:spcBef>
                  <a:buClr>
                    <a:schemeClr val="accent1"/>
                  </a:buClr>
                  <a:buFont typeface="Wingdings" pitchFamily="2" charset="2"/>
                  <a:buChar char="§"/>
                  <a:defRPr/>
                </a:pPr>
                <a:r>
                  <a:rPr lang="en-US" sz="1800" dirty="0">
                    <a:latin typeface="+mn-lt"/>
                  </a:rPr>
                  <a:t>Select model with best f1-score averaging across label classes</a:t>
                </a:r>
              </a:p>
            </p:txBody>
          </p:sp>
          <p:sp>
            <p:nvSpPr>
              <p:cNvPr id="20" name="Text Placeholder 6">
                <a:extLst>
                  <a:ext uri="{FF2B5EF4-FFF2-40B4-BE49-F238E27FC236}">
                    <a16:creationId xmlns:a16="http://schemas.microsoft.com/office/drawing/2014/main" id="{7D127DEA-4A53-504D-A8B7-BA5DBD079350}"/>
                  </a:ext>
                </a:extLst>
              </p:cNvPr>
              <p:cNvSpPr txBox="1">
                <a:spLocks/>
              </p:cNvSpPr>
              <p:nvPr/>
            </p:nvSpPr>
            <p:spPr>
              <a:xfrm>
                <a:off x="8828923" y="2013571"/>
                <a:ext cx="3149481" cy="2855118"/>
              </a:xfrm>
              <a:prstGeom prst="rect">
                <a:avLst/>
              </a:prstGeom>
            </p:spPr>
            <p:txBody>
              <a:bodyPr lIns="323925" tIns="107975" rIns="0" bIns="0"/>
              <a:lstStyle/>
              <a:p>
                <a:pPr marL="179964" lvl="2" indent="-179964">
                  <a:spcBef>
                    <a:spcPts val="600"/>
                  </a:spcBef>
                  <a:buClr>
                    <a:schemeClr val="accent1"/>
                  </a:buClr>
                  <a:buSzPct val="100000"/>
                  <a:buFont typeface="Wingdings" panose="05000000000000000000" pitchFamily="2" charset="2"/>
                  <a:buChar char="§"/>
                  <a:defRPr/>
                </a:pPr>
                <a:endParaRPr lang="en-US" sz="1800" dirty="0">
                  <a:latin typeface="+mn-lt"/>
                </a:endParaRPr>
              </a:p>
            </p:txBody>
          </p:sp>
          <p:sp>
            <p:nvSpPr>
              <p:cNvPr id="21" name="Text Placeholder 2">
                <a:extLst>
                  <a:ext uri="{FF2B5EF4-FFF2-40B4-BE49-F238E27FC236}">
                    <a16:creationId xmlns:a16="http://schemas.microsoft.com/office/drawing/2014/main" id="{5F7E69AE-F4D2-EF4B-A0F7-27F1076E21FB}"/>
                  </a:ext>
                </a:extLst>
              </p:cNvPr>
              <p:cNvSpPr txBox="1">
                <a:spLocks/>
              </p:cNvSpPr>
              <p:nvPr/>
            </p:nvSpPr>
            <p:spPr bwMode="gray">
              <a:xfrm>
                <a:off x="1082789" y="2178331"/>
                <a:ext cx="2627392" cy="2855118"/>
              </a:xfrm>
              <a:prstGeom prst="rect">
                <a:avLst/>
              </a:prstGeom>
            </p:spPr>
            <p:txBody>
              <a:bodyPr vert="horz" lIns="0" tIns="107975"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dirty="0"/>
                  <a:t>Validate training data format</a:t>
                </a:r>
              </a:p>
              <a:p>
                <a:pPr lvl="1"/>
                <a:r>
                  <a:rPr lang="en-US" dirty="0"/>
                  <a:t>Validate annotated labels</a:t>
                </a:r>
              </a:p>
              <a:p>
                <a:pPr lvl="1"/>
                <a:r>
                  <a:rPr lang="en-US" dirty="0"/>
                  <a:t>Split the dataset to train and test dataset</a:t>
                </a:r>
              </a:p>
              <a:p>
                <a:pPr lvl="1"/>
                <a:endParaRPr lang="en-US" sz="1600" dirty="0"/>
              </a:p>
            </p:txBody>
          </p:sp>
        </p:grpSp>
        <p:pic>
          <p:nvPicPr>
            <p:cNvPr id="5" name="Picture 4">
              <a:extLst>
                <a:ext uri="{FF2B5EF4-FFF2-40B4-BE49-F238E27FC236}">
                  <a16:creationId xmlns:a16="http://schemas.microsoft.com/office/drawing/2014/main" id="{C18DF47E-B74C-8D40-8278-D7EB2D948CB3}"/>
                </a:ext>
              </a:extLst>
            </p:cNvPr>
            <p:cNvPicPr>
              <a:picLocks noChangeAspect="1"/>
            </p:cNvPicPr>
            <p:nvPr/>
          </p:nvPicPr>
          <p:blipFill>
            <a:blip r:embed="rId2"/>
            <a:stretch>
              <a:fillRect/>
            </a:stretch>
          </p:blipFill>
          <p:spPr>
            <a:xfrm>
              <a:off x="5580324" y="996096"/>
              <a:ext cx="1260645" cy="1260649"/>
            </a:xfrm>
            <a:prstGeom prst="rect">
              <a:avLst/>
            </a:prstGeom>
          </p:spPr>
        </p:pic>
        <p:grpSp>
          <p:nvGrpSpPr>
            <p:cNvPr id="6" name="Group 5">
              <a:extLst>
                <a:ext uri="{FF2B5EF4-FFF2-40B4-BE49-F238E27FC236}">
                  <a16:creationId xmlns:a16="http://schemas.microsoft.com/office/drawing/2014/main" id="{A3F27289-AA87-1B40-9F7C-09B0F71CB062}"/>
                </a:ext>
              </a:extLst>
            </p:cNvPr>
            <p:cNvGrpSpPr/>
            <p:nvPr/>
          </p:nvGrpSpPr>
          <p:grpSpPr>
            <a:xfrm>
              <a:off x="9330202" y="722479"/>
              <a:ext cx="2225041" cy="1764742"/>
              <a:chOff x="9330202" y="722479"/>
              <a:chExt cx="2225041" cy="1764742"/>
            </a:xfrm>
          </p:grpSpPr>
          <p:pic>
            <p:nvPicPr>
              <p:cNvPr id="11" name="Picture 10">
                <a:extLst>
                  <a:ext uri="{FF2B5EF4-FFF2-40B4-BE49-F238E27FC236}">
                    <a16:creationId xmlns:a16="http://schemas.microsoft.com/office/drawing/2014/main" id="{38FE2A64-CCCD-5C45-9906-C11AD97FCE51}"/>
                  </a:ext>
                </a:extLst>
              </p:cNvPr>
              <p:cNvPicPr>
                <a:picLocks noChangeAspect="1"/>
              </p:cNvPicPr>
              <p:nvPr/>
            </p:nvPicPr>
            <p:blipFill>
              <a:blip r:embed="rId3"/>
              <a:stretch>
                <a:fillRect/>
              </a:stretch>
            </p:blipFill>
            <p:spPr>
              <a:xfrm>
                <a:off x="9330202" y="722479"/>
                <a:ext cx="1764744" cy="1764742"/>
              </a:xfrm>
              <a:prstGeom prst="rect">
                <a:avLst/>
              </a:prstGeom>
            </p:spPr>
          </p:pic>
          <p:sp>
            <p:nvSpPr>
              <p:cNvPr id="12" name="Oval 11">
                <a:extLst>
                  <a:ext uri="{FF2B5EF4-FFF2-40B4-BE49-F238E27FC236}">
                    <a16:creationId xmlns:a16="http://schemas.microsoft.com/office/drawing/2014/main" id="{ECD232CE-0115-CF4A-9C4F-07C89E79DAD6}"/>
                  </a:ext>
                </a:extLst>
              </p:cNvPr>
              <p:cNvSpPr/>
              <p:nvPr/>
            </p:nvSpPr>
            <p:spPr bwMode="gray">
              <a:xfrm>
                <a:off x="10335258" y="1652610"/>
                <a:ext cx="237626" cy="288032"/>
              </a:xfrm>
              <a:prstGeom prst="ellipse">
                <a:avLst/>
              </a:prstGeom>
              <a:solidFill>
                <a:schemeClr val="bg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13" name="Picture 12">
                <a:extLst>
                  <a:ext uri="{FF2B5EF4-FFF2-40B4-BE49-F238E27FC236}">
                    <a16:creationId xmlns:a16="http://schemas.microsoft.com/office/drawing/2014/main" id="{A17405CC-1934-1C43-B930-3A4BC4992532}"/>
                  </a:ext>
                </a:extLst>
              </p:cNvPr>
              <p:cNvPicPr>
                <a:picLocks noChangeAspect="1"/>
              </p:cNvPicPr>
              <p:nvPr/>
            </p:nvPicPr>
            <p:blipFill>
              <a:blip r:embed="rId4"/>
              <a:stretch>
                <a:fillRect/>
              </a:stretch>
            </p:blipFill>
            <p:spPr>
              <a:xfrm>
                <a:off x="10801238" y="1680131"/>
                <a:ext cx="754005" cy="754006"/>
              </a:xfrm>
              <a:prstGeom prst="rect">
                <a:avLst/>
              </a:prstGeom>
            </p:spPr>
          </p:pic>
        </p:grpSp>
        <p:pic>
          <p:nvPicPr>
            <p:cNvPr id="9" name="Picture 8">
              <a:extLst>
                <a:ext uri="{FF2B5EF4-FFF2-40B4-BE49-F238E27FC236}">
                  <a16:creationId xmlns:a16="http://schemas.microsoft.com/office/drawing/2014/main" id="{D50AF7EF-8BB7-5448-BF3E-FFBDED96F6CB}"/>
                </a:ext>
              </a:extLst>
            </p:cNvPr>
            <p:cNvPicPr>
              <a:picLocks noChangeAspect="1"/>
            </p:cNvPicPr>
            <p:nvPr/>
          </p:nvPicPr>
          <p:blipFill>
            <a:blip r:embed="rId5"/>
            <a:stretch>
              <a:fillRect/>
            </a:stretch>
          </p:blipFill>
          <p:spPr>
            <a:xfrm>
              <a:off x="1699381" y="1016557"/>
              <a:ext cx="1260645" cy="1260649"/>
            </a:xfrm>
            <a:prstGeom prst="rect">
              <a:avLst/>
            </a:prstGeom>
          </p:spPr>
        </p:pic>
      </p:grpSp>
      <p:pic>
        <p:nvPicPr>
          <p:cNvPr id="23" name="Picture 22">
            <a:extLst>
              <a:ext uri="{FF2B5EF4-FFF2-40B4-BE49-F238E27FC236}">
                <a16:creationId xmlns:a16="http://schemas.microsoft.com/office/drawing/2014/main" id="{AC09CD15-3D02-F946-B162-694A1341285D}"/>
              </a:ext>
            </a:extLst>
          </p:cNvPr>
          <p:cNvPicPr preferRelativeResize="0">
            <a:picLocks noChangeAspect="1"/>
          </p:cNvPicPr>
          <p:nvPr/>
        </p:nvPicPr>
        <p:blipFill rotWithShape="1">
          <a:blip r:embed="rId6"/>
          <a:srcRect l="31600" t="31395" r="8817" b="7772"/>
          <a:stretch/>
        </p:blipFill>
        <p:spPr>
          <a:xfrm>
            <a:off x="2461756" y="1977323"/>
            <a:ext cx="626489" cy="612943"/>
          </a:xfrm>
          <a:prstGeom prst="rect">
            <a:avLst/>
          </a:prstGeom>
        </p:spPr>
      </p:pic>
    </p:spTree>
    <p:extLst>
      <p:ext uri="{BB962C8B-B14F-4D97-AF65-F5344CB8AC3E}">
        <p14:creationId xmlns:p14="http://schemas.microsoft.com/office/powerpoint/2010/main" val="635739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5E78E-2DF1-4D54-AED1-486F5B107A2A}"/>
              </a:ext>
            </a:extLst>
          </p:cNvPr>
          <p:cNvSpPr>
            <a:spLocks noGrp="1"/>
          </p:cNvSpPr>
          <p:nvPr>
            <p:ph type="ctrTitle"/>
          </p:nvPr>
        </p:nvSpPr>
        <p:spPr/>
        <p:txBody>
          <a:bodyPr/>
          <a:lstStyle/>
          <a:p>
            <a:r>
              <a:rPr lang="en-US" dirty="0"/>
              <a:t>Demo</a:t>
            </a:r>
          </a:p>
        </p:txBody>
      </p:sp>
      <p:sp>
        <p:nvSpPr>
          <p:cNvPr id="3" name="Subtitle 2">
            <a:extLst>
              <a:ext uri="{FF2B5EF4-FFF2-40B4-BE49-F238E27FC236}">
                <a16:creationId xmlns:a16="http://schemas.microsoft.com/office/drawing/2014/main" id="{288946D9-736A-40FE-832B-C097932E3CCE}"/>
              </a:ext>
            </a:extLst>
          </p:cNvPr>
          <p:cNvSpPr>
            <a:spLocks noGrp="1"/>
          </p:cNvSpPr>
          <p:nvPr>
            <p:ph type="subTitle" idx="1"/>
          </p:nvPr>
        </p:nvSpPr>
        <p:spPr/>
        <p:txBody>
          <a:bodyPr/>
          <a:lstStyle/>
          <a:p>
            <a:r>
              <a:rPr lang="en-US" dirty="0"/>
              <a:t>Locating and Classifying Named Entities in Unstructured Text</a:t>
            </a:r>
          </a:p>
        </p:txBody>
      </p:sp>
    </p:spTree>
    <p:extLst>
      <p:ext uri="{BB962C8B-B14F-4D97-AF65-F5344CB8AC3E}">
        <p14:creationId xmlns:p14="http://schemas.microsoft.com/office/powerpoint/2010/main" val="1958693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0" lvl="1" indent="0">
              <a:buNone/>
            </a:pPr>
            <a:r>
              <a:rPr lang="en-US" sz="1400" dirty="0"/>
              <a:t>The information in this presentation is confidential and proprietary to SAP and may not be disclosed without the permission of SAP. </a:t>
            </a:r>
            <a:br>
              <a:rPr lang="en-US" sz="1400" dirty="0"/>
            </a:br>
            <a:r>
              <a:rPr lang="en-US" sz="1400" dirty="0"/>
              <a:t>Except for your obligation to protect confidential information, this presentation is not subject to your license agreement or any other service </a:t>
            </a:r>
            <a:br>
              <a:rPr lang="en-US" sz="1400" dirty="0"/>
            </a:br>
            <a:r>
              <a:rPr lang="en-US" sz="1400" dirty="0"/>
              <a:t>or subscription agreement with SAP. SAP has no obligation to pursue any course of business outlined in this presentation or any related document, or to develop or release any functionality mentioned therein.</a:t>
            </a:r>
          </a:p>
          <a:p>
            <a:pPr marL="0" lvl="1" indent="0">
              <a:buNone/>
            </a:pPr>
            <a:r>
              <a:rPr lang="en-US" sz="1400" dirty="0"/>
              <a:t>This presentation, or any related document and SAP's strategy and possible future developments, products and or platforms directions and functionality are all subject to change and may be changed by SAP at any time for any reason without notice. The information in this presentation is not a commitment, promise or legal obligation to deliver any material, code or functionality.  This presentation is provided without a warranty of any kind, either express or implied, including but not limited to, the implied warranties of merchantability, fitness for a particular purpose, or non-infringement. This presentation is for informational purposes and may not be incorporated into a contract. SAP assumes no responsibility for errors or omissions in this presentation, except if such damages were caused by SAP’s intentional or gross negligence.</a:t>
            </a:r>
          </a:p>
          <a:p>
            <a:pPr marL="0" lvl="1" indent="0">
              <a:buNone/>
            </a:pPr>
            <a:r>
              <a:rPr lang="en-US" sz="1400" dirty="0"/>
              <a:t>All forward-looking statements are subject to various risks and uncertainties that could cause actual results to differ materially from expectations. Readers are cautioned not to place undue reliance on these forward-looking statements, which speak only as of their dates, </a:t>
            </a:r>
            <a:br>
              <a:rPr lang="en-US" sz="1400" dirty="0"/>
            </a:br>
            <a:r>
              <a:rPr lang="en-US" sz="1400" dirty="0"/>
              <a:t>and they should not be relied upon in making purchasing decisions.</a:t>
            </a:r>
          </a:p>
        </p:txBody>
      </p:sp>
      <p:sp>
        <p:nvSpPr>
          <p:cNvPr id="2" name="Title 1"/>
          <p:cNvSpPr>
            <a:spLocks noGrp="1"/>
          </p:cNvSpPr>
          <p:nvPr>
            <p:ph type="title"/>
          </p:nvPr>
        </p:nvSpPr>
        <p:spPr/>
        <p:txBody>
          <a:bodyPr/>
          <a:lstStyle/>
          <a:p>
            <a:r>
              <a:rPr lang="en-US" dirty="0"/>
              <a:t>Disclaimer</a:t>
            </a:r>
          </a:p>
        </p:txBody>
      </p:sp>
    </p:spTree>
    <p:extLst>
      <p:ext uri="{BB962C8B-B14F-4D97-AF65-F5344CB8AC3E}">
        <p14:creationId xmlns:p14="http://schemas.microsoft.com/office/powerpoint/2010/main" val="202546089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bwMode="gray">
          <a:xfrm>
            <a:off x="504001" y="504000"/>
            <a:ext cx="11186476" cy="369332"/>
          </a:xfrm>
        </p:spPr>
        <p:txBody>
          <a:bodyPr/>
          <a:lstStyle/>
          <a:p>
            <a:r>
              <a:rPr lang="en-US" dirty="0">
                <a:solidFill>
                  <a:schemeClr val="tx1"/>
                </a:solidFill>
              </a:rPr>
              <a:t>More </a:t>
            </a:r>
            <a:r>
              <a:rPr lang="en-US" dirty="0">
                <a:solidFill>
                  <a:schemeClr val="accent1"/>
                </a:solidFill>
              </a:rPr>
              <a:t>information</a:t>
            </a:r>
          </a:p>
        </p:txBody>
      </p:sp>
      <p:pic>
        <p:nvPicPr>
          <p:cNvPr id="14" name="Picture 13">
            <a:extLst>
              <a:ext uri="{FF2B5EF4-FFF2-40B4-BE49-F238E27FC236}">
                <a16:creationId xmlns:a16="http://schemas.microsoft.com/office/drawing/2014/main" id="{8FB7BAD0-D221-4143-BB64-BEBCA757DC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14943" y="79611"/>
            <a:ext cx="2089064" cy="2089064"/>
          </a:xfrm>
          <a:prstGeom prst="rect">
            <a:avLst/>
          </a:prstGeom>
        </p:spPr>
      </p:pic>
      <p:graphicFrame>
        <p:nvGraphicFramePr>
          <p:cNvPr id="8" name="Table 7">
            <a:extLst>
              <a:ext uri="{FF2B5EF4-FFF2-40B4-BE49-F238E27FC236}">
                <a16:creationId xmlns:a16="http://schemas.microsoft.com/office/drawing/2014/main" id="{2DBB7A76-517A-4137-8EF3-935C64DD6636}"/>
              </a:ext>
            </a:extLst>
          </p:cNvPr>
          <p:cNvGraphicFramePr>
            <a:graphicFrameLocks noGrp="1"/>
          </p:cNvGraphicFramePr>
          <p:nvPr>
            <p:extLst>
              <p:ext uri="{D42A27DB-BD31-4B8C-83A1-F6EECF244321}">
                <p14:modId xmlns:p14="http://schemas.microsoft.com/office/powerpoint/2010/main" val="3840526803"/>
              </p:ext>
            </p:extLst>
          </p:nvPr>
        </p:nvGraphicFramePr>
        <p:xfrm>
          <a:off x="503237" y="1925356"/>
          <a:ext cx="11187239" cy="2620766"/>
        </p:xfrm>
        <a:graphic>
          <a:graphicData uri="http://schemas.openxmlformats.org/drawingml/2006/table">
            <a:tbl>
              <a:tblPr firstRow="1" bandRow="1">
                <a:tableStyleId>{2D5ABB26-0587-4C30-8999-92F81FD0307C}</a:tableStyleId>
              </a:tblPr>
              <a:tblGrid>
                <a:gridCol w="11187239">
                  <a:extLst>
                    <a:ext uri="{9D8B030D-6E8A-4147-A177-3AD203B41FA5}">
                      <a16:colId xmlns:a16="http://schemas.microsoft.com/office/drawing/2014/main" val="20000"/>
                    </a:ext>
                  </a:extLst>
                </a:gridCol>
              </a:tblGrid>
              <a:tr h="34582">
                <a:tc>
                  <a:txBody>
                    <a:bodyPr/>
                    <a:lstStyle/>
                    <a:p>
                      <a:pPr marL="0" algn="l" defTabSz="1088776" rtl="0" eaLnBrk="1" latinLnBrk="0" hangingPunct="1">
                        <a:spcBef>
                          <a:spcPts val="0"/>
                        </a:spcBef>
                        <a:buClr>
                          <a:srgbClr val="F48B00"/>
                        </a:buClr>
                      </a:pPr>
                      <a:r>
                        <a:rPr lang="en-US" sz="1800" b="1" kern="1200" dirty="0">
                          <a:solidFill>
                            <a:schemeClr val="tx1"/>
                          </a:solidFill>
                          <a:latin typeface="+mn-lt"/>
                          <a:ea typeface="+mn-ea"/>
                          <a:cs typeface="+mn-cs"/>
                        </a:rPr>
                        <a:t>Related SAP TechEd sessions</a:t>
                      </a:r>
                    </a:p>
                  </a:txBody>
                  <a:tcPr marL="0" marR="0" marT="0" marB="0">
                    <a:noFill/>
                  </a:tcPr>
                </a:tc>
                <a:extLst>
                  <a:ext uri="{0D108BD9-81ED-4DB2-BD59-A6C34878D82A}">
                    <a16:rowId xmlns:a16="http://schemas.microsoft.com/office/drawing/2014/main" val="10000"/>
                  </a:ext>
                </a:extLst>
              </a:tr>
              <a:tr h="0">
                <a:tc>
                  <a:txBody>
                    <a:bodyPr/>
                    <a:lstStyle/>
                    <a:p>
                      <a:pPr marL="177800" indent="-177800" algn="l" defTabSz="1088558" rtl="0" eaLnBrk="1" latinLnBrk="0" hangingPunct="1">
                        <a:spcBef>
                          <a:spcPts val="0"/>
                        </a:spcBef>
                        <a:spcAft>
                          <a:spcPts val="0"/>
                        </a:spcAft>
                        <a:buClr>
                          <a:schemeClr val="accent1"/>
                        </a:buClr>
                        <a:buFont typeface="Wingdings" panose="05000000000000000000" pitchFamily="2" charset="2"/>
                        <a:buChar char="§"/>
                      </a:pPr>
                      <a:r>
                        <a:rPr lang="en-IN" sz="1400" b="0" i="0" kern="1200" dirty="0">
                          <a:solidFill>
                            <a:schemeClr val="tx1"/>
                          </a:solidFill>
                          <a:effectLst/>
                          <a:latin typeface="+mn-lt"/>
                          <a:ea typeface="+mn-ea"/>
                          <a:cs typeface="+mn-cs"/>
                        </a:rPr>
                        <a:t>INT110</a:t>
                      </a:r>
                      <a:r>
                        <a:rPr lang="en-US" sz="1400" kern="1200" dirty="0">
                          <a:solidFill>
                            <a:schemeClr val="tx1"/>
                          </a:solidFill>
                          <a:latin typeface="+mn-lt"/>
                          <a:ea typeface="+mn-ea"/>
                          <a:cs typeface="+mn-cs"/>
                        </a:rPr>
                        <a:t>– </a:t>
                      </a:r>
                      <a:r>
                        <a:rPr lang="en-IN" sz="1400" b="0" i="0" kern="1200" dirty="0">
                          <a:solidFill>
                            <a:schemeClr val="tx1"/>
                          </a:solidFill>
                          <a:effectLst/>
                          <a:latin typeface="+mn-lt"/>
                          <a:ea typeface="+mn-ea"/>
                          <a:cs typeface="+mn-cs"/>
                        </a:rPr>
                        <a:t>Learn how to Consume </a:t>
                      </a:r>
                      <a:r>
                        <a:rPr lang="en-IN" sz="1400" dirty="0">
                          <a:latin typeface="+mn-lt"/>
                        </a:rPr>
                        <a:t>AI</a:t>
                      </a:r>
                      <a:r>
                        <a:rPr lang="en-IN" sz="1400" b="0" i="0" kern="1200" dirty="0">
                          <a:solidFill>
                            <a:schemeClr val="tx1"/>
                          </a:solidFill>
                          <a:effectLst/>
                          <a:latin typeface="+mn-lt"/>
                          <a:ea typeface="+mn-ea"/>
                          <a:cs typeface="+mn-cs"/>
                        </a:rPr>
                        <a:t> Business Services for Business Document Processing</a:t>
                      </a:r>
                    </a:p>
                    <a:p>
                      <a:pPr marL="177800" marR="0" lvl="0" indent="-177800" algn="l" defTabSz="1088558"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IN" sz="1400" b="0" i="0" kern="1200" dirty="0">
                          <a:solidFill>
                            <a:schemeClr val="tx1"/>
                          </a:solidFill>
                          <a:effectLst/>
                          <a:latin typeface="+mn-lt"/>
                          <a:ea typeface="+mn-ea"/>
                          <a:cs typeface="+mn-cs"/>
                        </a:rPr>
                        <a:t>INT201</a:t>
                      </a:r>
                      <a:r>
                        <a:rPr lang="en-US" sz="1400" kern="1200" dirty="0">
                          <a:solidFill>
                            <a:schemeClr val="tx1"/>
                          </a:solidFill>
                          <a:latin typeface="+mn-lt"/>
                          <a:ea typeface="+mn-ea"/>
                          <a:cs typeface="+mn-cs"/>
                        </a:rPr>
                        <a:t>– </a:t>
                      </a:r>
                      <a:r>
                        <a:rPr lang="en-IN" sz="1400" b="0" i="0" kern="1200" dirty="0">
                          <a:solidFill>
                            <a:schemeClr val="tx1"/>
                          </a:solidFill>
                          <a:effectLst/>
                          <a:latin typeface="+mn-lt"/>
                          <a:ea typeface="+mn-ea"/>
                          <a:cs typeface="+mn-cs"/>
                        </a:rPr>
                        <a:t>Infuse Intelligence into Business Processes with SAP </a:t>
                      </a:r>
                      <a:r>
                        <a:rPr lang="en-IN" sz="1400" dirty="0"/>
                        <a:t>AI</a:t>
                      </a:r>
                      <a:r>
                        <a:rPr lang="en-IN" sz="1400" b="0" i="0" kern="1200" dirty="0">
                          <a:solidFill>
                            <a:schemeClr val="tx1"/>
                          </a:solidFill>
                          <a:effectLst/>
                          <a:latin typeface="+mn-lt"/>
                          <a:ea typeface="+mn-ea"/>
                          <a:cs typeface="+mn-cs"/>
                        </a:rPr>
                        <a:t> Business Services</a:t>
                      </a:r>
                    </a:p>
                    <a:p>
                      <a:pPr marL="177800" marR="0" lvl="0" indent="-177800" algn="l" defTabSz="1088558"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IN" sz="1400" b="0" i="0" kern="1200" dirty="0">
                          <a:solidFill>
                            <a:schemeClr val="tx1"/>
                          </a:solidFill>
                          <a:effectLst/>
                          <a:latin typeface="+mn-lt"/>
                          <a:ea typeface="+mn-ea"/>
                          <a:cs typeface="+mn-cs"/>
                        </a:rPr>
                        <a:t>INT820</a:t>
                      </a:r>
                      <a:r>
                        <a:rPr lang="en-US" sz="1400" kern="1200" dirty="0">
                          <a:solidFill>
                            <a:schemeClr val="tx1"/>
                          </a:solidFill>
                          <a:latin typeface="+mn-lt"/>
                          <a:ea typeface="+mn-ea"/>
                          <a:cs typeface="+mn-cs"/>
                        </a:rPr>
                        <a:t>– </a:t>
                      </a:r>
                      <a:r>
                        <a:rPr lang="en-IN" sz="1400" b="0" i="0" kern="1200" dirty="0">
                          <a:solidFill>
                            <a:schemeClr val="tx1"/>
                          </a:solidFill>
                          <a:effectLst/>
                          <a:latin typeface="+mn-lt"/>
                          <a:ea typeface="+mn-ea"/>
                          <a:cs typeface="+mn-cs"/>
                        </a:rPr>
                        <a:t>Road Map: SAP </a:t>
                      </a:r>
                      <a:r>
                        <a:rPr lang="en-IN" sz="1400" dirty="0">
                          <a:latin typeface="+mn-lt"/>
                        </a:rPr>
                        <a:t>AI</a:t>
                      </a:r>
                      <a:r>
                        <a:rPr lang="en-IN" sz="1400" b="0" i="0" kern="1200" dirty="0">
                          <a:solidFill>
                            <a:schemeClr val="tx1"/>
                          </a:solidFill>
                          <a:effectLst/>
                          <a:latin typeface="+mn-lt"/>
                          <a:ea typeface="+mn-ea"/>
                          <a:cs typeface="+mn-cs"/>
                        </a:rPr>
                        <a:t> Business Services</a:t>
                      </a:r>
                    </a:p>
                    <a:p>
                      <a:pPr marL="177800" marR="0" lvl="0" indent="-177800" algn="l" defTabSz="1088558"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IN" sz="1400" b="0" i="0" kern="1200" dirty="0">
                          <a:solidFill>
                            <a:schemeClr val="tx1"/>
                          </a:solidFill>
                          <a:effectLst/>
                          <a:latin typeface="+mn-lt"/>
                          <a:ea typeface="+mn-ea"/>
                          <a:cs typeface="+mn-cs"/>
                        </a:rPr>
                        <a:t>INT937</a:t>
                      </a:r>
                      <a:r>
                        <a:rPr lang="en-US" sz="1400" kern="1200" dirty="0">
                          <a:solidFill>
                            <a:schemeClr val="tx1"/>
                          </a:solidFill>
                          <a:latin typeface="+mn-lt"/>
                          <a:ea typeface="+mn-ea"/>
                          <a:cs typeface="+mn-cs"/>
                        </a:rPr>
                        <a:t>– Expert Q&amp;A</a:t>
                      </a:r>
                    </a:p>
                  </a:txBody>
                  <a:tcPr marL="0" marR="0" marT="71983" marB="216000">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marL="0" algn="l" defTabSz="1088776" rtl="0" eaLnBrk="1" latinLnBrk="0" hangingPunct="1">
                        <a:spcBef>
                          <a:spcPts val="0"/>
                        </a:spcBef>
                        <a:buClr>
                          <a:srgbClr val="F48B00"/>
                        </a:buClr>
                      </a:pPr>
                      <a:r>
                        <a:rPr lang="en-US" sz="1800" b="1" kern="1200" dirty="0">
                          <a:solidFill>
                            <a:schemeClr val="tx1"/>
                          </a:solidFill>
                          <a:latin typeface="+mn-lt"/>
                          <a:ea typeface="+mn-ea"/>
                          <a:cs typeface="+mn-cs"/>
                        </a:rPr>
                        <a:t>Public</a:t>
                      </a:r>
                      <a:r>
                        <a:rPr lang="en-US" sz="1800" b="1" kern="1200" baseline="0" dirty="0">
                          <a:solidFill>
                            <a:schemeClr val="tx1"/>
                          </a:solidFill>
                          <a:latin typeface="+mn-lt"/>
                          <a:ea typeface="+mn-ea"/>
                          <a:cs typeface="+mn-cs"/>
                        </a:rPr>
                        <a:t> SAP </a:t>
                      </a:r>
                      <a:r>
                        <a:rPr lang="en-US" sz="1800" b="1" kern="1200" dirty="0">
                          <a:solidFill>
                            <a:schemeClr val="tx1"/>
                          </a:solidFill>
                          <a:latin typeface="+mn-lt"/>
                          <a:ea typeface="+mn-ea"/>
                          <a:cs typeface="+mn-cs"/>
                        </a:rPr>
                        <a:t>Web sites</a:t>
                      </a:r>
                    </a:p>
                  </a:txBody>
                  <a:tcPr marL="0" marR="0" marT="216000" marB="0">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marL="177800" marR="0" lvl="0" indent="-177800" algn="l" defTabSz="1088558"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400" kern="1200" dirty="0">
                          <a:solidFill>
                            <a:schemeClr val="tx1"/>
                          </a:solidFill>
                          <a:latin typeface="+mn-lt"/>
                          <a:ea typeface="+mn-ea"/>
                          <a:cs typeface="+mn-cs"/>
                        </a:rPr>
                        <a:t>SAP Community: </a:t>
                      </a:r>
                      <a:r>
                        <a:rPr lang="de-DE" sz="1400" u="sng" kern="1200" dirty="0">
                          <a:solidFill>
                            <a:schemeClr val="tx1"/>
                          </a:solidFill>
                          <a:effectLst/>
                          <a:latin typeface="+mn-lt"/>
                          <a:ea typeface="+mn-ea"/>
                          <a:cs typeface="+mn-cs"/>
                          <a:hlinkClick r:id="rId4"/>
                        </a:rPr>
                        <a:t>https://community.sap.com/topics/artificial-intelligence</a:t>
                      </a:r>
                      <a:endParaRPr lang="en-US" sz="1400" dirty="0">
                        <a:solidFill>
                          <a:schemeClr val="tx1"/>
                        </a:solidFill>
                      </a:endParaRPr>
                    </a:p>
                    <a:p>
                      <a:pPr marL="177800" indent="-177800" algn="l" defTabSz="1088558" rtl="0" eaLnBrk="1" latinLnBrk="0" hangingPunct="1">
                        <a:spcBef>
                          <a:spcPts val="0"/>
                        </a:spcBef>
                        <a:spcAft>
                          <a:spcPts val="0"/>
                        </a:spcAft>
                        <a:buClr>
                          <a:schemeClr val="accent1"/>
                        </a:buClr>
                        <a:buFont typeface="Wingdings" panose="05000000000000000000" pitchFamily="2" charset="2"/>
                        <a:buChar char="§"/>
                      </a:pPr>
                      <a:r>
                        <a:rPr lang="en-US" sz="1400" dirty="0">
                          <a:solidFill>
                            <a:schemeClr val="tx1"/>
                          </a:solidFill>
                        </a:rPr>
                        <a:t>SAP Help Page: </a:t>
                      </a:r>
                      <a:r>
                        <a:rPr lang="en-US" sz="1400" dirty="0">
                          <a:solidFill>
                            <a:schemeClr val="tx1"/>
                          </a:solidFill>
                          <a:hlinkClick r:id="rId5"/>
                        </a:rPr>
                        <a:t>https://help.sap.com/viewer/product/Business_Entity_Recognition</a:t>
                      </a:r>
                      <a:endParaRPr lang="en-US" sz="1400" dirty="0">
                        <a:solidFill>
                          <a:schemeClr val="tx1"/>
                        </a:solidFill>
                      </a:endParaRPr>
                    </a:p>
                  </a:txBody>
                  <a:tcPr marL="0" marR="0" marT="71983" marB="216000">
                    <a:lnT w="9525"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71754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4AB9880B-A6F3-BC40-B31E-2B49151ECDA9}"/>
              </a:ext>
            </a:extLst>
          </p:cNvPr>
          <p:cNvSpPr>
            <a:spLocks noGrp="1"/>
          </p:cNvSpPr>
          <p:nvPr>
            <p:ph type="body" sz="quarter" idx="10"/>
          </p:nvPr>
        </p:nvSpPr>
        <p:spPr>
          <a:xfrm>
            <a:off x="1346200" y="2632998"/>
            <a:ext cx="7493000" cy="1715854"/>
          </a:xfrm>
        </p:spPr>
        <p:txBody>
          <a:bodyPr wrap="square">
            <a:spAutoFit/>
          </a:bodyPr>
          <a:lstStyle/>
          <a:p>
            <a:pPr lvl="0" defTabSz="1088776" fontAlgn="base">
              <a:spcBef>
                <a:spcPts val="600"/>
              </a:spcBef>
              <a:spcAft>
                <a:spcPct val="0"/>
              </a:spcAft>
              <a:buClr>
                <a:srgbClr val="F0AB00"/>
              </a:buClr>
            </a:pPr>
            <a:r>
              <a:rPr lang="en-US" sz="1800" b="1" kern="0" dirty="0">
                <a:ea typeface="Arial Unicode MS" pitchFamily="34" charset="-128"/>
                <a:cs typeface="Arial Unicode MS" pitchFamily="34" charset="-128"/>
              </a:rPr>
              <a:t>Deepen your </a:t>
            </a:r>
            <a:r>
              <a:rPr lang="en-US" sz="1800" b="1" kern="0" dirty="0">
                <a:solidFill>
                  <a:srgbClr val="F0AB00"/>
                </a:solidFill>
                <a:ea typeface="Arial Unicode MS" pitchFamily="34" charset="-128"/>
                <a:cs typeface="Arial Unicode MS" pitchFamily="34" charset="-128"/>
              </a:rPr>
              <a:t>learning experience from SAP TechEd</a:t>
            </a:r>
          </a:p>
          <a:p>
            <a:pPr defTabSz="1084371" fontAlgn="base">
              <a:spcBef>
                <a:spcPts val="300"/>
              </a:spcBef>
              <a:buClr>
                <a:schemeClr val="tx2"/>
              </a:buClr>
              <a:defRPr/>
            </a:pPr>
            <a:r>
              <a:rPr lang="en-US" sz="1600" spc="-5" dirty="0">
                <a:cs typeface="Arial"/>
                <a:hlinkClick r:id="rId3"/>
              </a:rPr>
              <a:t>Activate your free access</a:t>
            </a:r>
            <a:r>
              <a:rPr lang="en-US" sz="1600" spc="-5" dirty="0">
                <a:cs typeface="Arial"/>
              </a:rPr>
              <a:t> to SAP Learning Hub, event edition, for:</a:t>
            </a:r>
          </a:p>
          <a:p>
            <a:pPr marL="180000" lvl="1" indent="-180000" defTabSz="1084371" fontAlgn="base">
              <a:spcBef>
                <a:spcPts val="1200"/>
              </a:spcBef>
              <a:defRPr/>
            </a:pPr>
            <a:r>
              <a:rPr lang="en-US" sz="1500" b="1" spc="-5" dirty="0">
                <a:cs typeface="Arial"/>
              </a:rPr>
              <a:t>Learning Journey </a:t>
            </a:r>
            <a:r>
              <a:rPr lang="en-US" sz="1500" spc="-5" dirty="0">
                <a:cs typeface="Arial"/>
              </a:rPr>
              <a:t>illustrations to guide you through </a:t>
            </a:r>
            <a:r>
              <a:rPr lang="en-US" sz="1500" b="1" spc="-5" dirty="0">
                <a:cs typeface="Arial"/>
              </a:rPr>
              <a:t>c</a:t>
            </a:r>
            <a:r>
              <a:rPr lang="en-US" sz="1500" b="1" spc="-5" dirty="0">
                <a:solidFill>
                  <a:srgbClr val="000000"/>
                </a:solidFill>
                <a:cs typeface="Arial"/>
              </a:rPr>
              <a:t>omplementary</a:t>
            </a:r>
            <a:r>
              <a:rPr lang="en-US" sz="1500" spc="-5" dirty="0">
                <a:solidFill>
                  <a:srgbClr val="000000"/>
                </a:solidFill>
                <a:cs typeface="Arial"/>
              </a:rPr>
              <a:t> self-paced learning content</a:t>
            </a:r>
            <a:endParaRPr lang="en-US" sz="1500" b="1" spc="-5" dirty="0">
              <a:cs typeface="Arial"/>
            </a:endParaRPr>
          </a:p>
          <a:p>
            <a:pPr marL="180000" lvl="1" indent="-180000" defTabSz="1084371" fontAlgn="base">
              <a:spcBef>
                <a:spcPts val="300"/>
              </a:spcBef>
              <a:defRPr/>
            </a:pPr>
            <a:r>
              <a:rPr lang="en-US" sz="1500" b="1" spc="-5" dirty="0">
                <a:cs typeface="Arial"/>
              </a:rPr>
              <a:t>Content</a:t>
            </a:r>
            <a:r>
              <a:rPr lang="en-US" sz="1500" spc="-5" dirty="0">
                <a:cs typeface="Arial"/>
              </a:rPr>
              <a:t> </a:t>
            </a:r>
            <a:r>
              <a:rPr lang="en-US" sz="1500" b="1" spc="-5" dirty="0">
                <a:cs typeface="Arial"/>
              </a:rPr>
              <a:t>specific to SAP TechEd </a:t>
            </a:r>
            <a:r>
              <a:rPr lang="en-US" sz="1500" spc="-5" dirty="0">
                <a:cs typeface="Arial"/>
              </a:rPr>
              <a:t>in the online </a:t>
            </a:r>
            <a:r>
              <a:rPr lang="en-US" sz="1500" b="1" spc="-5" dirty="0">
                <a:cs typeface="Arial"/>
              </a:rPr>
              <a:t>SAP Learning Room for SAP TechEd</a:t>
            </a:r>
          </a:p>
          <a:p>
            <a:pPr marL="180000" lvl="1" indent="-180000" defTabSz="1084371" fontAlgn="base">
              <a:spcBef>
                <a:spcPts val="300"/>
              </a:spcBef>
              <a:defRPr/>
            </a:pPr>
            <a:r>
              <a:rPr lang="en-US" sz="1500" spc="-5" dirty="0">
                <a:cs typeface="Arial"/>
              </a:rPr>
              <a:t>Access to SAP experts in </a:t>
            </a:r>
            <a:r>
              <a:rPr lang="en-US" sz="1500" b="1" spc="-5" dirty="0">
                <a:cs typeface="Arial"/>
              </a:rPr>
              <a:t>special live sessions</a:t>
            </a:r>
            <a:endParaRPr lang="en-US" sz="1500" spc="-5" dirty="0">
              <a:solidFill>
                <a:srgbClr val="000000"/>
              </a:solidFill>
              <a:cs typeface="Arial"/>
            </a:endParaRPr>
          </a:p>
        </p:txBody>
      </p:sp>
      <p:sp>
        <p:nvSpPr>
          <p:cNvPr id="3" name="Title 2">
            <a:extLst>
              <a:ext uri="{FF2B5EF4-FFF2-40B4-BE49-F238E27FC236}">
                <a16:creationId xmlns:a16="http://schemas.microsoft.com/office/drawing/2014/main" id="{B61A3AF5-B530-B241-B4B4-0C4DF157EE77}"/>
              </a:ext>
            </a:extLst>
          </p:cNvPr>
          <p:cNvSpPr>
            <a:spLocks noGrp="1"/>
          </p:cNvSpPr>
          <p:nvPr>
            <p:ph type="title"/>
          </p:nvPr>
        </p:nvSpPr>
        <p:spPr>
          <a:xfrm>
            <a:off x="504001" y="504000"/>
            <a:ext cx="8628848" cy="630942"/>
          </a:xfrm>
        </p:spPr>
        <p:txBody>
          <a:bodyPr/>
          <a:lstStyle/>
          <a:p>
            <a:r>
              <a:rPr lang="en-US" sz="2300" dirty="0"/>
              <a:t>Continue your </a:t>
            </a:r>
            <a:r>
              <a:rPr lang="en-US" sz="2300" dirty="0">
                <a:solidFill>
                  <a:schemeClr val="accent1"/>
                </a:solidFill>
              </a:rPr>
              <a:t>learning experience </a:t>
            </a:r>
            <a:r>
              <a:rPr lang="en-US" sz="2300" dirty="0"/>
              <a:t>from SAP TechEd in 2020</a:t>
            </a:r>
            <a:br>
              <a:rPr lang="en-US" sz="2300" dirty="0"/>
            </a:br>
            <a:r>
              <a:rPr lang="en-US" sz="1800" b="0" dirty="0"/>
              <a:t>Your e</a:t>
            </a:r>
            <a:r>
              <a:rPr lang="en-US" sz="1800" b="0" dirty="0">
                <a:solidFill>
                  <a:srgbClr val="000000"/>
                </a:solidFill>
              </a:rPr>
              <a:t>xclusive path to build and maintain SAP solution skills anytime, any place</a:t>
            </a:r>
            <a:endParaRPr lang="en-US" sz="1800" b="0" dirty="0"/>
          </a:p>
        </p:txBody>
      </p:sp>
      <p:sp>
        <p:nvSpPr>
          <p:cNvPr id="33" name="Text Placeholder 2">
            <a:extLst>
              <a:ext uri="{FF2B5EF4-FFF2-40B4-BE49-F238E27FC236}">
                <a16:creationId xmlns:a16="http://schemas.microsoft.com/office/drawing/2014/main" id="{77B29412-5A4A-594F-8769-DC25A6C676C4}"/>
              </a:ext>
            </a:extLst>
          </p:cNvPr>
          <p:cNvSpPr txBox="1">
            <a:spLocks/>
          </p:cNvSpPr>
          <p:nvPr/>
        </p:nvSpPr>
        <p:spPr bwMode="black">
          <a:xfrm>
            <a:off x="1346200" y="4710496"/>
            <a:ext cx="6654800" cy="1677382"/>
          </a:xfrm>
          <a:prstGeom prst="rect">
            <a:avLst/>
          </a:prstGeom>
        </p:spPr>
        <p:txBody>
          <a:bodyPr vert="horz" wrap="square" lIns="0" tIns="0" rIns="0" bIns="0" rtlCol="0">
            <a:sp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0" defTabSz="1088776" fontAlgn="base">
              <a:spcBef>
                <a:spcPts val="600"/>
              </a:spcBef>
              <a:spcAft>
                <a:spcPct val="0"/>
              </a:spcAft>
              <a:buClr>
                <a:srgbClr val="F0AB00"/>
              </a:buClr>
            </a:pPr>
            <a:r>
              <a:rPr lang="en-US" sz="1800" b="1" kern="0" dirty="0">
                <a:ea typeface="Arial Unicode MS" pitchFamily="34" charset="-128"/>
                <a:cs typeface="Arial Unicode MS" pitchFamily="34" charset="-128"/>
              </a:rPr>
              <a:t>Deepen and validate your </a:t>
            </a:r>
            <a:r>
              <a:rPr lang="en-US" sz="1800" b="1" kern="0" dirty="0">
                <a:solidFill>
                  <a:srgbClr val="F0AB00"/>
                </a:solidFill>
                <a:ea typeface="Arial Unicode MS" pitchFamily="34" charset="-128"/>
                <a:cs typeface="Arial Unicode MS" pitchFamily="34" charset="-128"/>
              </a:rPr>
              <a:t>SAP solution skills</a:t>
            </a:r>
          </a:p>
          <a:p>
            <a:pPr defTabSz="1084371" fontAlgn="base">
              <a:spcBef>
                <a:spcPts val="300"/>
              </a:spcBef>
              <a:buClr>
                <a:schemeClr val="tx2"/>
              </a:buClr>
              <a:defRPr/>
            </a:pPr>
            <a:r>
              <a:rPr lang="en-US" sz="1600" spc="-5" dirty="0">
                <a:cs typeface="Arial"/>
                <a:hlinkClick r:id="rId3"/>
              </a:rPr>
              <a:t>Subscribe</a:t>
            </a:r>
            <a:r>
              <a:rPr lang="en-US" sz="1600" spc="-5" dirty="0">
                <a:cs typeface="Arial"/>
              </a:rPr>
              <a:t> to SAP Learning Hub, solution editions, for:</a:t>
            </a:r>
          </a:p>
          <a:p>
            <a:pPr marL="180000" lvl="1" indent="-180000" defTabSz="1084371" fontAlgn="base">
              <a:spcBef>
                <a:spcPts val="1200"/>
              </a:spcBef>
              <a:defRPr/>
            </a:pPr>
            <a:r>
              <a:rPr lang="en-US" sz="1500" b="1" spc="-5" dirty="0">
                <a:cs typeface="Arial"/>
              </a:rPr>
              <a:t>Solution-specific Learning Journey guides, content,</a:t>
            </a:r>
            <a:r>
              <a:rPr lang="en-US" sz="1500" spc="-5" dirty="0">
                <a:cs typeface="Arial"/>
              </a:rPr>
              <a:t> </a:t>
            </a:r>
            <a:r>
              <a:rPr lang="en-US" sz="1500" b="1" spc="-5" dirty="0">
                <a:cs typeface="Arial"/>
              </a:rPr>
              <a:t>collaborative learning,</a:t>
            </a:r>
            <a:r>
              <a:rPr lang="en-US" sz="1500" spc="-5" dirty="0">
                <a:cs typeface="Arial"/>
              </a:rPr>
              <a:t> and </a:t>
            </a:r>
            <a:r>
              <a:rPr lang="en-US" sz="1500" b="1" spc="-5" dirty="0">
                <a:cs typeface="Arial"/>
              </a:rPr>
              <a:t>hands-on practice </a:t>
            </a:r>
            <a:r>
              <a:rPr lang="en-US" sz="1500" spc="-5" dirty="0">
                <a:cs typeface="Arial"/>
              </a:rPr>
              <a:t>for your role and goals </a:t>
            </a:r>
          </a:p>
          <a:p>
            <a:pPr marL="180000" lvl="1" indent="-180000" defTabSz="1084371" fontAlgn="base">
              <a:spcBef>
                <a:spcPts val="300"/>
              </a:spcBef>
              <a:defRPr/>
            </a:pPr>
            <a:r>
              <a:rPr lang="en-US" sz="1500" spc="-5" dirty="0">
                <a:cs typeface="Arial"/>
              </a:rPr>
              <a:t>Drive performance and business success with validated solution expertise from the </a:t>
            </a:r>
            <a:r>
              <a:rPr lang="en-US" sz="1500" b="1" spc="-5" dirty="0">
                <a:cs typeface="Arial"/>
              </a:rPr>
              <a:t>SAP Global Certification </a:t>
            </a:r>
            <a:r>
              <a:rPr lang="en-US" sz="1500" spc="-5" dirty="0">
                <a:cs typeface="Arial"/>
              </a:rPr>
              <a:t>program</a:t>
            </a:r>
          </a:p>
        </p:txBody>
      </p:sp>
      <p:sp>
        <p:nvSpPr>
          <p:cNvPr id="2" name="Rectangle 1">
            <a:extLst>
              <a:ext uri="{FF2B5EF4-FFF2-40B4-BE49-F238E27FC236}">
                <a16:creationId xmlns:a16="http://schemas.microsoft.com/office/drawing/2014/main" id="{B090F694-9437-4AB2-8643-8751D4EF32B0}"/>
              </a:ext>
            </a:extLst>
          </p:cNvPr>
          <p:cNvSpPr/>
          <p:nvPr/>
        </p:nvSpPr>
        <p:spPr>
          <a:xfrm>
            <a:off x="501649" y="1630401"/>
            <a:ext cx="7181851" cy="738664"/>
          </a:xfrm>
          <a:prstGeom prst="rect">
            <a:avLst/>
          </a:prstGeom>
        </p:spPr>
        <p:txBody>
          <a:bodyPr wrap="square" lIns="0" tIns="0" bIns="0">
            <a:spAutoFit/>
          </a:bodyPr>
          <a:lstStyle/>
          <a:p>
            <a:pPr fontAlgn="base">
              <a:spcBef>
                <a:spcPct val="50000"/>
              </a:spcBef>
              <a:spcAft>
                <a:spcPct val="0"/>
              </a:spcAft>
              <a:buClr>
                <a:srgbClr val="F0AB00"/>
              </a:buClr>
              <a:buSzPct val="80000"/>
            </a:pPr>
            <a:r>
              <a:rPr lang="en-US" sz="1600" b="1" dirty="0"/>
              <a:t>Get empowered </a:t>
            </a:r>
            <a:r>
              <a:rPr lang="en-US" sz="1600" b="1" kern="0" dirty="0">
                <a:ea typeface="Arial Unicode MS" pitchFamily="34" charset="-128"/>
                <a:cs typeface="Arial Unicode MS" pitchFamily="34" charset="-128"/>
              </a:rPr>
              <a:t>with access to relevant, up-to-date digital learning for SAP TechEd participants through a complete enablement solution that drives adoption and innovation.</a:t>
            </a:r>
          </a:p>
        </p:txBody>
      </p:sp>
      <p:sp>
        <p:nvSpPr>
          <p:cNvPr id="6" name="Rectangle 5">
            <a:extLst>
              <a:ext uri="{FF2B5EF4-FFF2-40B4-BE49-F238E27FC236}">
                <a16:creationId xmlns:a16="http://schemas.microsoft.com/office/drawing/2014/main" id="{82F6D6A2-345A-4A74-BA84-75CDAE7D32D5}"/>
              </a:ext>
            </a:extLst>
          </p:cNvPr>
          <p:cNvSpPr/>
          <p:nvPr/>
        </p:nvSpPr>
        <p:spPr>
          <a:xfrm>
            <a:off x="9362773" y="523479"/>
            <a:ext cx="2375300" cy="3354765"/>
          </a:xfrm>
          <a:prstGeom prst="rect">
            <a:avLst/>
          </a:prstGeom>
        </p:spPr>
        <p:txBody>
          <a:bodyPr wrap="square" lIns="0" tIns="0" rIns="0" bIns="0">
            <a:spAutoFit/>
          </a:bodyPr>
          <a:lstStyle/>
          <a:p>
            <a:r>
              <a:rPr lang="en-US" sz="1800" b="1" dirty="0"/>
              <a:t>Your benefits</a:t>
            </a:r>
            <a:endParaRPr lang="en-US" sz="1600" b="1" dirty="0"/>
          </a:p>
          <a:p>
            <a:pPr marL="180000" indent="-180000">
              <a:spcBef>
                <a:spcPts val="800"/>
              </a:spcBef>
              <a:buClr>
                <a:schemeClr val="accent1"/>
              </a:buClr>
              <a:buFont typeface="Wingdings" panose="05000000000000000000" pitchFamily="2" charset="2"/>
              <a:buChar char="§"/>
            </a:pPr>
            <a:r>
              <a:rPr lang="en-US" sz="1500" dirty="0"/>
              <a:t>Gain insight into the latest innovations, and master software proficiency</a:t>
            </a:r>
          </a:p>
          <a:p>
            <a:pPr marL="180000" indent="-180000">
              <a:spcBef>
                <a:spcPts val="800"/>
              </a:spcBef>
              <a:buClr>
                <a:schemeClr val="accent1"/>
              </a:buClr>
              <a:buFont typeface="Wingdings" panose="05000000000000000000" pitchFamily="2" charset="2"/>
              <a:buChar char="§"/>
            </a:pPr>
            <a:r>
              <a:rPr lang="en-US" sz="1500" dirty="0"/>
              <a:t>Keep skills up-to-date, </a:t>
            </a:r>
            <a:br>
              <a:rPr lang="en-US" sz="1500" dirty="0"/>
            </a:br>
            <a:r>
              <a:rPr lang="en-US" sz="1500" dirty="0"/>
              <a:t>and enable performance and business success with help from SAP solution experts </a:t>
            </a:r>
          </a:p>
          <a:p>
            <a:pPr marL="180000" indent="-180000">
              <a:spcBef>
                <a:spcPts val="800"/>
              </a:spcBef>
              <a:buClr>
                <a:schemeClr val="accent1"/>
              </a:buClr>
              <a:buFont typeface="Wingdings" panose="05000000000000000000" pitchFamily="2" charset="2"/>
              <a:buChar char="§"/>
            </a:pPr>
            <a:r>
              <a:rPr lang="en-US" sz="1500" dirty="0"/>
              <a:t>Achieve competitive advantages and digital transformation success  with trusted certifications</a:t>
            </a:r>
          </a:p>
        </p:txBody>
      </p:sp>
      <p:grpSp>
        <p:nvGrpSpPr>
          <p:cNvPr id="13" name="Group 12">
            <a:extLst>
              <a:ext uri="{FF2B5EF4-FFF2-40B4-BE49-F238E27FC236}">
                <a16:creationId xmlns:a16="http://schemas.microsoft.com/office/drawing/2014/main" id="{E36EDB46-628E-423D-B2DC-B9DE41927DDE}"/>
              </a:ext>
            </a:extLst>
          </p:cNvPr>
          <p:cNvGrpSpPr/>
          <p:nvPr/>
        </p:nvGrpSpPr>
        <p:grpSpPr>
          <a:xfrm>
            <a:off x="9560512" y="5776166"/>
            <a:ext cx="1916137" cy="572852"/>
            <a:chOff x="9774213" y="5596011"/>
            <a:chExt cx="1916137" cy="572852"/>
          </a:xfrm>
        </p:grpSpPr>
        <p:sp>
          <p:nvSpPr>
            <p:cNvPr id="50" name="TextBox 49">
              <a:extLst>
                <a:ext uri="{FF2B5EF4-FFF2-40B4-BE49-F238E27FC236}">
                  <a16:creationId xmlns:a16="http://schemas.microsoft.com/office/drawing/2014/main" id="{505E3487-1742-42D9-8600-D6066869AC17}"/>
                </a:ext>
              </a:extLst>
            </p:cNvPr>
            <p:cNvSpPr txBox="1"/>
            <p:nvPr/>
          </p:nvSpPr>
          <p:spPr>
            <a:xfrm>
              <a:off x="9774213" y="5984197"/>
              <a:ext cx="1916137" cy="184666"/>
            </a:xfrm>
            <a:prstGeom prst="rect">
              <a:avLst/>
            </a:prstGeom>
            <a:noFill/>
          </p:spPr>
          <p:txBody>
            <a:bodyPr wrap="squar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dirty="0">
                  <a:ln>
                    <a:noFill/>
                  </a:ln>
                  <a:effectLst/>
                  <a:uLnTx/>
                  <a:uFillTx/>
                  <a:latin typeface="Arial"/>
                  <a:ea typeface="Arial Unicode MS" pitchFamily="34" charset="-128"/>
                  <a:cs typeface="Arial Unicode MS" pitchFamily="34" charset="-128"/>
                </a:rPr>
                <a:t>SAP </a:t>
              </a:r>
              <a:r>
                <a:rPr lang="en-US" sz="1200" kern="0" dirty="0">
                  <a:ea typeface="Arial Unicode MS" pitchFamily="34" charset="-128"/>
                  <a:cs typeface="Arial Unicode MS" pitchFamily="34" charset="-128"/>
                </a:rPr>
                <a:t>Global Certifications</a:t>
              </a:r>
              <a:endParaRPr kumimoji="0" lang="en-US" sz="12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1" name="TextBox 50">
              <a:extLst>
                <a:ext uri="{FF2B5EF4-FFF2-40B4-BE49-F238E27FC236}">
                  <a16:creationId xmlns:a16="http://schemas.microsoft.com/office/drawing/2014/main" id="{A70123F7-B3D2-4A61-86F5-BD872D71D771}"/>
                </a:ext>
              </a:extLst>
            </p:cNvPr>
            <p:cNvSpPr txBox="1"/>
            <p:nvPr/>
          </p:nvSpPr>
          <p:spPr>
            <a:xfrm>
              <a:off x="9774213" y="5596011"/>
              <a:ext cx="1078476" cy="369332"/>
            </a:xfrm>
            <a:prstGeom prst="rect">
              <a:avLst/>
            </a:prstGeom>
            <a:noFill/>
          </p:spPr>
          <p:txBody>
            <a:bodyPr wrap="squar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2400" b="1" i="0" u="none" strike="noStrike" kern="0" cap="none" spc="0" normalizeH="0" baseline="0" noProof="0" dirty="0">
                  <a:ln>
                    <a:noFill/>
                  </a:ln>
                  <a:solidFill>
                    <a:schemeClr val="accent1"/>
                  </a:solidFill>
                  <a:effectLst/>
                  <a:uLnTx/>
                  <a:uFillTx/>
                  <a:latin typeface="Arial"/>
                  <a:ea typeface="Arial Unicode MS" pitchFamily="34" charset="-128"/>
                  <a:cs typeface="Arial Unicode MS" pitchFamily="34" charset="-128"/>
                </a:rPr>
                <a:t>150+</a:t>
              </a:r>
            </a:p>
          </p:txBody>
        </p:sp>
      </p:grpSp>
      <p:grpSp>
        <p:nvGrpSpPr>
          <p:cNvPr id="15" name="Group 14">
            <a:extLst>
              <a:ext uri="{FF2B5EF4-FFF2-40B4-BE49-F238E27FC236}">
                <a16:creationId xmlns:a16="http://schemas.microsoft.com/office/drawing/2014/main" id="{6028BF7E-F2BE-459D-A001-9F27242E1062}"/>
              </a:ext>
            </a:extLst>
          </p:cNvPr>
          <p:cNvGrpSpPr/>
          <p:nvPr/>
        </p:nvGrpSpPr>
        <p:grpSpPr>
          <a:xfrm>
            <a:off x="9560512" y="4921099"/>
            <a:ext cx="2239602" cy="560127"/>
            <a:chOff x="9774213" y="4698085"/>
            <a:chExt cx="2239602" cy="560127"/>
          </a:xfrm>
        </p:grpSpPr>
        <p:sp>
          <p:nvSpPr>
            <p:cNvPr id="52" name="TextBox 51">
              <a:extLst>
                <a:ext uri="{FF2B5EF4-FFF2-40B4-BE49-F238E27FC236}">
                  <a16:creationId xmlns:a16="http://schemas.microsoft.com/office/drawing/2014/main" id="{55FB8D00-70BC-4C30-AAB4-9D5E603420EE}"/>
                </a:ext>
              </a:extLst>
            </p:cNvPr>
            <p:cNvSpPr txBox="1"/>
            <p:nvPr/>
          </p:nvSpPr>
          <p:spPr>
            <a:xfrm>
              <a:off x="9774213" y="5073546"/>
              <a:ext cx="2239602" cy="184666"/>
            </a:xfrm>
            <a:prstGeom prst="rect">
              <a:avLst/>
            </a:prstGeom>
            <a:noFill/>
          </p:spPr>
          <p:txBody>
            <a:bodyPr wrap="square" lIns="0" tIns="0" rIns="0" bIns="0" rtlCol="0">
              <a:spAutoFit/>
            </a:bodyPr>
            <a:lstStyle/>
            <a:p>
              <a:pPr marL="0" marR="0" lvl="0" indent="0" algn="l" defTabSz="1088449" rtl="0" eaLnBrk="1" fontAlgn="base" latinLnBrk="0" hangingPunct="1">
                <a:lnSpc>
                  <a:spcPct val="100000"/>
                </a:lnSpc>
                <a:spcAft>
                  <a:spcPct val="0"/>
                </a:spcAft>
                <a:buClr>
                  <a:srgbClr val="F0AB00"/>
                </a:buClr>
                <a:buSzPct val="80000"/>
                <a:buFontTx/>
                <a:buNone/>
                <a:tabLst/>
                <a:defRPr/>
              </a:pPr>
              <a:r>
                <a:rPr lang="en-US" sz="1200" kern="0" dirty="0">
                  <a:ea typeface="Arial Unicode MS" pitchFamily="34" charset="-128"/>
                  <a:cs typeface="Arial Unicode MS" pitchFamily="34" charset="-128"/>
                </a:rPr>
                <a:t>Experts</a:t>
              </a:r>
              <a:r>
                <a:rPr kumimoji="0" lang="en-US" sz="1200" b="0" i="0" u="none" strike="noStrike" kern="0" cap="none" spc="0" normalizeH="0" baseline="0" noProof="0" dirty="0">
                  <a:ln>
                    <a:noFill/>
                  </a:ln>
                  <a:effectLst/>
                  <a:uLnTx/>
                  <a:uFillTx/>
                  <a:latin typeface="Arial"/>
                  <a:ea typeface="Arial Unicode MS" pitchFamily="34" charset="-128"/>
                  <a:cs typeface="Arial Unicode MS" pitchFamily="34" charset="-128"/>
                </a:rPr>
                <a:t> getting certified per day</a:t>
              </a:r>
            </a:p>
          </p:txBody>
        </p:sp>
        <p:sp>
          <p:nvSpPr>
            <p:cNvPr id="53" name="TextBox 52">
              <a:extLst>
                <a:ext uri="{FF2B5EF4-FFF2-40B4-BE49-F238E27FC236}">
                  <a16:creationId xmlns:a16="http://schemas.microsoft.com/office/drawing/2014/main" id="{B85EEFE6-BD0E-472F-8830-4BDA05CEBEC8}"/>
                </a:ext>
              </a:extLst>
            </p:cNvPr>
            <p:cNvSpPr txBox="1"/>
            <p:nvPr/>
          </p:nvSpPr>
          <p:spPr>
            <a:xfrm>
              <a:off x="9774213" y="4698085"/>
              <a:ext cx="1455777" cy="369332"/>
            </a:xfrm>
            <a:prstGeom prst="rect">
              <a:avLst/>
            </a:prstGeom>
            <a:noFill/>
          </p:spPr>
          <p:txBody>
            <a:bodyPr wrap="squar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F0AB00"/>
                </a:buClr>
                <a:buSzPct val="80000"/>
                <a:buFontTx/>
                <a:buNone/>
                <a:tabLst/>
                <a:defRPr/>
              </a:pPr>
              <a:r>
                <a:rPr lang="en-US" sz="2400" b="1" kern="0" dirty="0">
                  <a:solidFill>
                    <a:schemeClr val="accent1"/>
                  </a:solidFill>
                  <a:ea typeface="Arial Unicode MS" pitchFamily="34" charset="-128"/>
                  <a:cs typeface="Arial Unicode MS" pitchFamily="34" charset="-128"/>
                </a:rPr>
                <a:t>1</a:t>
              </a:r>
              <a:r>
                <a:rPr kumimoji="0" lang="en-US" sz="2400" b="1" i="0" u="none" strike="noStrike" kern="0" cap="none" spc="0" normalizeH="0" baseline="0" noProof="0" dirty="0">
                  <a:ln>
                    <a:noFill/>
                  </a:ln>
                  <a:solidFill>
                    <a:schemeClr val="accent1"/>
                  </a:solidFill>
                  <a:effectLst/>
                  <a:uLnTx/>
                  <a:uFillTx/>
                  <a:latin typeface="Arial"/>
                  <a:ea typeface="Arial Unicode MS" pitchFamily="34" charset="-128"/>
                  <a:cs typeface="Arial Unicode MS" pitchFamily="34" charset="-128"/>
                </a:rPr>
                <a:t>00+</a:t>
              </a:r>
            </a:p>
          </p:txBody>
        </p:sp>
      </p:grpSp>
      <p:grpSp>
        <p:nvGrpSpPr>
          <p:cNvPr id="14" name="Group 13">
            <a:extLst>
              <a:ext uri="{FF2B5EF4-FFF2-40B4-BE49-F238E27FC236}">
                <a16:creationId xmlns:a16="http://schemas.microsoft.com/office/drawing/2014/main" id="{7A7C5E5B-2339-483C-A187-571BDD885B86}"/>
              </a:ext>
            </a:extLst>
          </p:cNvPr>
          <p:cNvGrpSpPr/>
          <p:nvPr/>
        </p:nvGrpSpPr>
        <p:grpSpPr>
          <a:xfrm>
            <a:off x="9561483" y="4070097"/>
            <a:ext cx="2085539" cy="556061"/>
            <a:chOff x="9775184" y="3889942"/>
            <a:chExt cx="2085539" cy="556061"/>
          </a:xfrm>
        </p:grpSpPr>
        <p:sp>
          <p:nvSpPr>
            <p:cNvPr id="47" name="TextBox 46">
              <a:extLst>
                <a:ext uri="{FF2B5EF4-FFF2-40B4-BE49-F238E27FC236}">
                  <a16:creationId xmlns:a16="http://schemas.microsoft.com/office/drawing/2014/main" id="{786A9E1E-477B-4730-B16F-3CA80E3B1A3A}"/>
                </a:ext>
              </a:extLst>
            </p:cNvPr>
            <p:cNvSpPr txBox="1"/>
            <p:nvPr/>
          </p:nvSpPr>
          <p:spPr>
            <a:xfrm>
              <a:off x="9775185" y="3889942"/>
              <a:ext cx="1733028" cy="369332"/>
            </a:xfrm>
            <a:prstGeom prst="rect">
              <a:avLst/>
            </a:prstGeom>
            <a:noFill/>
          </p:spPr>
          <p:txBody>
            <a:bodyPr wrap="square" lIns="0" tIns="0" rIns="0" bIns="0" rtlCol="0">
              <a:spAutoFit/>
            </a:bodyPr>
            <a:lstStyle/>
            <a:p>
              <a:pPr marL="0" marR="0" lvl="0" indent="0"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2400" b="1" i="0" u="none" strike="noStrike" kern="0" cap="none" spc="0" normalizeH="0" baseline="0" noProof="0" dirty="0">
                  <a:ln>
                    <a:noFill/>
                  </a:ln>
                  <a:solidFill>
                    <a:schemeClr val="accent1"/>
                  </a:solidFill>
                  <a:effectLst/>
                  <a:uLnTx/>
                  <a:uFillTx/>
                  <a:latin typeface="Arial"/>
                  <a:ea typeface="Arial Unicode MS" pitchFamily="34" charset="-128"/>
                  <a:cs typeface="Arial Unicode MS" pitchFamily="34" charset="-128"/>
                </a:rPr>
                <a:t>500,000+</a:t>
              </a:r>
            </a:p>
          </p:txBody>
        </p:sp>
        <p:sp>
          <p:nvSpPr>
            <p:cNvPr id="54" name="TextBox 53">
              <a:extLst>
                <a:ext uri="{FF2B5EF4-FFF2-40B4-BE49-F238E27FC236}">
                  <a16:creationId xmlns:a16="http://schemas.microsoft.com/office/drawing/2014/main" id="{B10BB3E9-A7A7-46C6-A29F-3D3106DDFD8D}"/>
                </a:ext>
              </a:extLst>
            </p:cNvPr>
            <p:cNvSpPr txBox="1"/>
            <p:nvPr/>
          </p:nvSpPr>
          <p:spPr>
            <a:xfrm>
              <a:off x="9775184" y="4261337"/>
              <a:ext cx="2085539" cy="184666"/>
            </a:xfrm>
            <a:prstGeom prst="rect">
              <a:avLst/>
            </a:prstGeom>
            <a:noFill/>
          </p:spPr>
          <p:txBody>
            <a:bodyPr wrap="square" lIns="0" tIns="0" rIns="0" bIns="0" rtlCol="0">
              <a:spAutoFit/>
            </a:bodyPr>
            <a:lstStyle/>
            <a:p>
              <a:pPr marL="0" marR="0" lvl="0" indent="0" defTabSz="1088449" rtl="0" eaLnBrk="1" fontAlgn="base" latinLnBrk="0" hangingPunct="1">
                <a:lnSpc>
                  <a:spcPct val="100000"/>
                </a:lnSpc>
                <a:spcAft>
                  <a:spcPct val="0"/>
                </a:spcAft>
                <a:buClr>
                  <a:srgbClr val="F0AB00"/>
                </a:buClr>
                <a:buSzPct val="80000"/>
                <a:buFontTx/>
                <a:buNone/>
                <a:tabLst/>
                <a:defRPr/>
              </a:pPr>
              <a:r>
                <a:rPr kumimoji="0" lang="en-US" sz="1200" b="0" i="0" u="none" strike="noStrike" kern="0" cap="none" spc="0" normalizeH="0" baseline="0" noProof="0" dirty="0">
                  <a:ln>
                    <a:noFill/>
                  </a:ln>
                  <a:effectLst/>
                  <a:uLnTx/>
                  <a:uFillTx/>
                  <a:latin typeface="Arial"/>
                  <a:ea typeface="Arial Unicode MS" pitchFamily="34" charset="-128"/>
                  <a:cs typeface="Arial Unicode MS" pitchFamily="34" charset="-128"/>
                </a:rPr>
                <a:t>Learners in SAP Learning Hub</a:t>
              </a:r>
            </a:p>
          </p:txBody>
        </p:sp>
      </p:grpSp>
      <p:pic>
        <p:nvPicPr>
          <p:cNvPr id="23" name="Picture 22">
            <a:extLst>
              <a:ext uri="{FF2B5EF4-FFF2-40B4-BE49-F238E27FC236}">
                <a16:creationId xmlns:a16="http://schemas.microsoft.com/office/drawing/2014/main" id="{A2AC2AB6-E8A4-4ACB-A53B-F054C5AEAF4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05301" y="2533792"/>
            <a:ext cx="792000" cy="792000"/>
          </a:xfrm>
          <a:prstGeom prst="rect">
            <a:avLst/>
          </a:prstGeom>
        </p:spPr>
      </p:pic>
      <p:pic>
        <p:nvPicPr>
          <p:cNvPr id="25" name="Picture 24">
            <a:extLst>
              <a:ext uri="{FF2B5EF4-FFF2-40B4-BE49-F238E27FC236}">
                <a16:creationId xmlns:a16="http://schemas.microsoft.com/office/drawing/2014/main" id="{D27F8A57-4139-45D9-A1E7-9B95D826C73B}"/>
              </a:ext>
            </a:extLst>
          </p:cNvPr>
          <p:cNvPicPr>
            <a:picLocks noChangeAspect="1"/>
          </p:cNvPicPr>
          <p:nvPr/>
        </p:nvPicPr>
        <p:blipFill>
          <a:blip r:embed="rId5"/>
          <a:srcRect/>
          <a:stretch/>
        </p:blipFill>
        <p:spPr>
          <a:xfrm>
            <a:off x="405301" y="4614711"/>
            <a:ext cx="792000" cy="792000"/>
          </a:xfrm>
          <a:prstGeom prst="rect">
            <a:avLst/>
          </a:prstGeom>
        </p:spPr>
      </p:pic>
      <p:cxnSp>
        <p:nvCxnSpPr>
          <p:cNvPr id="7" name="Straight Connector 6">
            <a:extLst>
              <a:ext uri="{FF2B5EF4-FFF2-40B4-BE49-F238E27FC236}">
                <a16:creationId xmlns:a16="http://schemas.microsoft.com/office/drawing/2014/main" id="{D08A7685-E9BF-439B-901A-41B4C1D94FE2}"/>
              </a:ext>
            </a:extLst>
          </p:cNvPr>
          <p:cNvCxnSpPr>
            <a:cxnSpLocks/>
          </p:cNvCxnSpPr>
          <p:nvPr/>
        </p:nvCxnSpPr>
        <p:spPr>
          <a:xfrm>
            <a:off x="9142491" y="504825"/>
            <a:ext cx="0" cy="5830888"/>
          </a:xfrm>
          <a:prstGeom prst="line">
            <a:avLst/>
          </a:prstGeom>
          <a:ln w="19050" cap="rnd">
            <a:solidFill>
              <a:schemeClr val="tx1">
                <a:alpha val="74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096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F798F14-7941-4D4F-B067-868B77E3E8DC}"/>
              </a:ext>
            </a:extLst>
          </p:cNvPr>
          <p:cNvSpPr>
            <a:spLocks noGrp="1"/>
          </p:cNvSpPr>
          <p:nvPr>
            <p:ph type="body" sz="quarter" idx="15"/>
          </p:nvPr>
        </p:nvSpPr>
        <p:spPr>
          <a:xfrm>
            <a:off x="503238" y="4276022"/>
            <a:ext cx="2987094" cy="702000"/>
          </a:xfrm>
        </p:spPr>
        <p:txBody>
          <a:bodyPr>
            <a:noAutofit/>
          </a:bodyPr>
          <a:lstStyle/>
          <a:p>
            <a:r>
              <a:rPr lang="en-US" dirty="0"/>
              <a:t>Komal </a:t>
            </a:r>
            <a:r>
              <a:rPr lang="en-US" dirty="0" err="1"/>
              <a:t>Narsinghani</a:t>
            </a:r>
            <a:endParaRPr lang="en-US" dirty="0"/>
          </a:p>
          <a:p>
            <a:r>
              <a:rPr lang="en-US" dirty="0" err="1"/>
              <a:t>komal.narsinghani@sap.com</a:t>
            </a:r>
            <a:endParaRPr lang="en-US" dirty="0"/>
          </a:p>
        </p:txBody>
      </p:sp>
      <p:sp>
        <p:nvSpPr>
          <p:cNvPr id="2" name="TextBox 1">
            <a:extLst>
              <a:ext uri="{FF2B5EF4-FFF2-40B4-BE49-F238E27FC236}">
                <a16:creationId xmlns:a16="http://schemas.microsoft.com/office/drawing/2014/main" id="{A1E458ED-3315-5A4D-A1F8-C9999A23B7F5}"/>
              </a:ext>
            </a:extLst>
          </p:cNvPr>
          <p:cNvSpPr txBox="1"/>
          <p:nvPr/>
        </p:nvSpPr>
        <p:spPr>
          <a:xfrm>
            <a:off x="-1756229" y="5878286"/>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518136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lstStyle/>
          <a:p>
            <a:r>
              <a:rPr lang="en-US" dirty="0"/>
              <a:t>Overview</a:t>
            </a:r>
          </a:p>
          <a:p>
            <a:pPr lvl="1"/>
            <a:r>
              <a:rPr lang="en-US" dirty="0"/>
              <a:t>What is Business Entity Recognition</a:t>
            </a:r>
          </a:p>
          <a:p>
            <a:r>
              <a:rPr lang="en-US" dirty="0"/>
              <a:t>Use-cases</a:t>
            </a:r>
          </a:p>
          <a:p>
            <a:pPr lvl="1"/>
            <a:r>
              <a:rPr lang="en-US" dirty="0"/>
              <a:t>Explore various use-cases and applications of Business Entity Recognition</a:t>
            </a:r>
          </a:p>
          <a:p>
            <a:r>
              <a:rPr lang="en-US" dirty="0"/>
              <a:t>Technical Overview</a:t>
            </a:r>
          </a:p>
          <a:p>
            <a:pPr lvl="1"/>
            <a:r>
              <a:rPr lang="en-US" dirty="0"/>
              <a:t>Architecture, APIs and Machine Learning process</a:t>
            </a:r>
          </a:p>
          <a:p>
            <a:r>
              <a:rPr lang="en-US" dirty="0"/>
              <a:t>Demo</a:t>
            </a:r>
          </a:p>
          <a:p>
            <a:pPr lvl="1"/>
            <a:r>
              <a:rPr lang="en-US" dirty="0"/>
              <a:t>A demo showing Business Entity Recognition in action</a:t>
            </a:r>
          </a:p>
          <a:p>
            <a:pPr marL="0" lvl="1" indent="0">
              <a:buNone/>
            </a:pPr>
            <a:endParaRPr lang="en-US" dirty="0"/>
          </a:p>
        </p:txBody>
      </p:sp>
      <p:sp>
        <p:nvSpPr>
          <p:cNvPr id="2" name="Agenda"/>
          <p:cNvSpPr>
            <a:spLocks noGrp="1"/>
          </p:cNvSpPr>
          <p:nvPr>
            <p:ph type="title"/>
          </p:nvPr>
        </p:nvSpPr>
        <p:spPr bwMode="gray"/>
        <p:txBody>
          <a:bodyPr/>
          <a:lstStyle/>
          <a:p>
            <a:r>
              <a:rPr lang="en-US" dirty="0"/>
              <a:t>Agenda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7D7286-9B7A-40ED-9522-0C1283441C7A}"/>
              </a:ext>
            </a:extLst>
          </p:cNvPr>
          <p:cNvSpPr>
            <a:spLocks noGrp="1"/>
          </p:cNvSpPr>
          <p:nvPr>
            <p:ph type="ctrTitle"/>
          </p:nvPr>
        </p:nvSpPr>
        <p:spPr/>
        <p:txBody>
          <a:bodyPr/>
          <a:lstStyle/>
          <a:p>
            <a:r>
              <a:rPr lang="en-US" dirty="0"/>
              <a:t>What is Business Entity Recognition?</a:t>
            </a:r>
          </a:p>
        </p:txBody>
      </p:sp>
    </p:spTree>
    <p:extLst>
      <p:ext uri="{BB962C8B-B14F-4D97-AF65-F5344CB8AC3E}">
        <p14:creationId xmlns:p14="http://schemas.microsoft.com/office/powerpoint/2010/main" val="3698148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757" y="441854"/>
            <a:ext cx="11186476" cy="677108"/>
          </a:xfrm>
        </p:spPr>
        <p:txBody>
          <a:bodyPr/>
          <a:lstStyle/>
          <a:p>
            <a:r>
              <a:rPr lang="en-US" dirty="0"/>
              <a:t>Business Entity Recognition (BER)</a:t>
            </a:r>
            <a:br>
              <a:rPr lang="en-US" noProof="0" dirty="0"/>
            </a:br>
            <a:r>
              <a:rPr lang="en-US" sz="2000" b="0" dirty="0"/>
              <a:t>Detect and highlight any given type of named entity in unstructured text</a:t>
            </a:r>
            <a:endParaRPr lang="en-US" sz="2000" noProof="0" dirty="0"/>
          </a:p>
        </p:txBody>
      </p:sp>
      <p:sp>
        <p:nvSpPr>
          <p:cNvPr id="7" name="Rectangle 6"/>
          <p:cNvSpPr/>
          <p:nvPr/>
        </p:nvSpPr>
        <p:spPr>
          <a:xfrm>
            <a:off x="-1" y="3608671"/>
            <a:ext cx="12196800" cy="864000"/>
          </a:xfrm>
          <a:prstGeom prst="rect">
            <a:avLst/>
          </a:prstGeom>
          <a:solidFill>
            <a:schemeClr val="bg1">
              <a:lumMod val="85000"/>
            </a:schemeClr>
          </a:solidFill>
        </p:spPr>
        <p:txBody>
          <a:bodyPr wrap="square" tIns="90000" bIns="90000" anchor="ctr">
            <a:noAutofit/>
          </a:bodyPr>
          <a:lstStyle/>
          <a:p>
            <a:pPr algn="ctr">
              <a:defRPr/>
            </a:pPr>
            <a:r>
              <a:rPr lang="en-IN" sz="2000" b="1"/>
              <a:t>Powerful machine learning technology to detect and highlight any given type of </a:t>
            </a:r>
          </a:p>
          <a:p>
            <a:pPr algn="ctr">
              <a:defRPr/>
            </a:pPr>
            <a:r>
              <a:rPr lang="en-IN" sz="2000" b="1"/>
              <a:t>named entity in unstructured text into pre-defined categories</a:t>
            </a:r>
            <a:endParaRPr lang="en-US" sz="2000" b="1"/>
          </a:p>
        </p:txBody>
      </p:sp>
      <p:sp>
        <p:nvSpPr>
          <p:cNvPr id="32" name="Chevron 17">
            <a:extLst>
              <a:ext uri="{FF2B5EF4-FFF2-40B4-BE49-F238E27FC236}">
                <a16:creationId xmlns:a16="http://schemas.microsoft.com/office/drawing/2014/main" id="{8FE9C679-9859-3246-A5AF-A7AABF3DFAC6}"/>
              </a:ext>
            </a:extLst>
          </p:cNvPr>
          <p:cNvSpPr/>
          <p:nvPr/>
        </p:nvSpPr>
        <p:spPr>
          <a:xfrm>
            <a:off x="3965053" y="2174187"/>
            <a:ext cx="319905" cy="412768"/>
          </a:xfrm>
          <a:prstGeom prst="chevron">
            <a:avLst>
              <a:gd name="adj" fmla="val 58768"/>
            </a:avLst>
          </a:prstGeom>
          <a:solidFill>
            <a:schemeClr val="accent1"/>
          </a:solidFill>
          <a:ln w="9525">
            <a:noFill/>
            <a:headEnd type="none" w="med" len="med"/>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Arial" charset="0"/>
              <a:ea typeface="Arial" charset="0"/>
              <a:cs typeface="Arial" charset="0"/>
            </a:endParaRPr>
          </a:p>
        </p:txBody>
      </p:sp>
      <p:grpSp>
        <p:nvGrpSpPr>
          <p:cNvPr id="33" name="Group 32">
            <a:extLst>
              <a:ext uri="{FF2B5EF4-FFF2-40B4-BE49-F238E27FC236}">
                <a16:creationId xmlns:a16="http://schemas.microsoft.com/office/drawing/2014/main" id="{036C8040-8E5D-174E-A4FE-E92630FE2219}"/>
              </a:ext>
            </a:extLst>
          </p:cNvPr>
          <p:cNvGrpSpPr/>
          <p:nvPr/>
        </p:nvGrpSpPr>
        <p:grpSpPr>
          <a:xfrm>
            <a:off x="4501678" y="1960621"/>
            <a:ext cx="1193061" cy="1193061"/>
            <a:chOff x="3600500" y="3732795"/>
            <a:chExt cx="1071715" cy="1095399"/>
          </a:xfrm>
        </p:grpSpPr>
        <p:pic>
          <p:nvPicPr>
            <p:cNvPr id="34" name="Picture 33">
              <a:extLst>
                <a:ext uri="{FF2B5EF4-FFF2-40B4-BE49-F238E27FC236}">
                  <a16:creationId xmlns:a16="http://schemas.microsoft.com/office/drawing/2014/main" id="{6DF06F80-FE50-C740-BAA2-016BF7F98E8E}"/>
                </a:ext>
              </a:extLst>
            </p:cNvPr>
            <p:cNvPicPr>
              <a:picLocks noChangeAspect="1"/>
            </p:cNvPicPr>
            <p:nvPr/>
          </p:nvPicPr>
          <p:blipFill rotWithShape="1">
            <a:blip r:embed="rId3"/>
            <a:srcRect l="24865" t="12284" r="23950" b="9590"/>
            <a:stretch/>
          </p:blipFill>
          <p:spPr>
            <a:xfrm>
              <a:off x="3600500" y="3732795"/>
              <a:ext cx="589656" cy="900000"/>
            </a:xfrm>
            <a:prstGeom prst="rect">
              <a:avLst/>
            </a:prstGeom>
          </p:spPr>
        </p:pic>
        <p:pic>
          <p:nvPicPr>
            <p:cNvPr id="35" name="Picture 34">
              <a:extLst>
                <a:ext uri="{FF2B5EF4-FFF2-40B4-BE49-F238E27FC236}">
                  <a16:creationId xmlns:a16="http://schemas.microsoft.com/office/drawing/2014/main" id="{236DF082-9EE5-A642-BFE0-24A702119B9E}"/>
                </a:ext>
              </a:extLst>
            </p:cNvPr>
            <p:cNvPicPr preferRelativeResize="0">
              <a:picLocks noChangeAspect="1"/>
            </p:cNvPicPr>
            <p:nvPr/>
          </p:nvPicPr>
          <p:blipFill rotWithShape="1">
            <a:blip r:embed="rId4"/>
            <a:srcRect l="31600" t="31395" r="8817" b="7772"/>
            <a:stretch/>
          </p:blipFill>
          <p:spPr>
            <a:xfrm>
              <a:off x="4240215" y="4396194"/>
              <a:ext cx="432000" cy="432000"/>
            </a:xfrm>
            <a:prstGeom prst="rect">
              <a:avLst/>
            </a:prstGeom>
          </p:spPr>
        </p:pic>
      </p:grpSp>
      <p:sp>
        <p:nvSpPr>
          <p:cNvPr id="36" name="Rectangle 35">
            <a:extLst>
              <a:ext uri="{FF2B5EF4-FFF2-40B4-BE49-F238E27FC236}">
                <a16:creationId xmlns:a16="http://schemas.microsoft.com/office/drawing/2014/main" id="{38D684D4-C070-2743-BFFD-5C56E3B355CA}"/>
              </a:ext>
            </a:extLst>
          </p:cNvPr>
          <p:cNvSpPr/>
          <p:nvPr/>
        </p:nvSpPr>
        <p:spPr>
          <a:xfrm>
            <a:off x="9552720" y="1972005"/>
            <a:ext cx="2194907" cy="830997"/>
          </a:xfrm>
          <a:prstGeom prst="rect">
            <a:avLst/>
          </a:prstGeom>
        </p:spPr>
        <p:txBody>
          <a:bodyPr wrap="square">
            <a:spAutoFit/>
          </a:bodyPr>
          <a:lstStyle/>
          <a:p>
            <a:pPr marL="6112" marR="40032" lvl="0" indent="0" algn="ctr" defTabSz="440050" rtl="0" eaLnBrk="1" fontAlgn="auto" latinLnBrk="0" hangingPunct="1">
              <a:lnSpc>
                <a:spcPct val="100000"/>
              </a:lnSpc>
              <a:spcBef>
                <a:spcPts val="300"/>
              </a:spcBef>
              <a:spcAft>
                <a:spcPts val="0"/>
              </a:spcAft>
              <a:buClr>
                <a:srgbClr val="FFC000"/>
              </a:buClr>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Automatically recognize entities in text document</a:t>
            </a:r>
          </a:p>
        </p:txBody>
      </p:sp>
      <p:sp>
        <p:nvSpPr>
          <p:cNvPr id="37" name="TextBox 36">
            <a:extLst>
              <a:ext uri="{FF2B5EF4-FFF2-40B4-BE49-F238E27FC236}">
                <a16:creationId xmlns:a16="http://schemas.microsoft.com/office/drawing/2014/main" id="{16502EC4-7450-5747-90EA-AF9450A1B843}"/>
              </a:ext>
            </a:extLst>
          </p:cNvPr>
          <p:cNvSpPr txBox="1"/>
          <p:nvPr/>
        </p:nvSpPr>
        <p:spPr>
          <a:xfrm>
            <a:off x="2128393" y="2035888"/>
            <a:ext cx="1444404" cy="738664"/>
          </a:xfrm>
          <a:prstGeom prst="rect">
            <a:avLst/>
          </a:prstGeom>
          <a:noFill/>
        </p:spPr>
        <p:txBody>
          <a:bodyPr wrap="square" lIns="0" tIns="0" rIns="0" bIns="0" rtlCol="0" anchor="ctr" anchorCtr="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600" i="0" u="none" strike="noStrike" kern="1200" cap="none" spc="0" normalizeH="0" baseline="0" noProof="0" dirty="0">
                <a:ln>
                  <a:noFill/>
                </a:ln>
                <a:solidFill>
                  <a:srgbClr val="000000"/>
                </a:solidFill>
                <a:effectLst/>
                <a:uLnTx/>
                <a:uFillTx/>
                <a:latin typeface="Arial" charset="0"/>
                <a:ea typeface="Arial Unicode MS" pitchFamily="34" charset="-128"/>
                <a:cs typeface="Arial Unicode MS" pitchFamily="34" charset="-128"/>
              </a:rPr>
              <a:t>Text Document for Entity Extraction</a:t>
            </a:r>
            <a:endParaRPr kumimoji="0" lang="en-US" sz="160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8" name="Rectangle 37">
            <a:extLst>
              <a:ext uri="{FF2B5EF4-FFF2-40B4-BE49-F238E27FC236}">
                <a16:creationId xmlns:a16="http://schemas.microsoft.com/office/drawing/2014/main" id="{0DABA38A-57C6-7145-A816-EB82889BA061}"/>
              </a:ext>
            </a:extLst>
          </p:cNvPr>
          <p:cNvSpPr/>
          <p:nvPr/>
        </p:nvSpPr>
        <p:spPr>
          <a:xfrm>
            <a:off x="5514099" y="1972005"/>
            <a:ext cx="2194907" cy="830997"/>
          </a:xfrm>
          <a:prstGeom prst="rect">
            <a:avLst/>
          </a:prstGeom>
        </p:spPr>
        <p:txBody>
          <a:bodyPr wrap="square">
            <a:spAutoFit/>
          </a:bodyPr>
          <a:lstStyle/>
          <a:p>
            <a:pPr marL="6112" marR="40032" lvl="0" indent="0" algn="ctr" defTabSz="440050" rtl="0" eaLnBrk="1" fontAlgn="auto" latinLnBrk="0" hangingPunct="1">
              <a:lnSpc>
                <a:spcPct val="100000"/>
              </a:lnSpc>
              <a:spcBef>
                <a:spcPts val="300"/>
              </a:spcBef>
              <a:spcAft>
                <a:spcPts val="0"/>
              </a:spcAft>
              <a:buClr>
                <a:srgbClr val="FFC000"/>
              </a:buClr>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Pre </a:t>
            </a:r>
            <a:r>
              <a:rPr lang="en-US" sz="1600" dirty="0">
                <a:solidFill>
                  <a:srgbClr val="000000"/>
                </a:solidFill>
              </a:rPr>
              <a:t>t</a:t>
            </a:r>
            <a:r>
              <a:rPr kumimoji="0" lang="en-US" sz="1600" b="0" i="0" u="none" strike="noStrike" kern="1200" cap="none" spc="0" normalizeH="0" baseline="0" noProof="0" dirty="0">
                <a:ln>
                  <a:noFill/>
                </a:ln>
                <a:solidFill>
                  <a:srgbClr val="000000"/>
                </a:solidFill>
                <a:effectLst/>
                <a:uLnTx/>
                <a:uFillTx/>
                <a:latin typeface="Arial"/>
                <a:ea typeface="+mn-ea"/>
                <a:cs typeface="+mn-cs"/>
              </a:rPr>
              <a:t>rained/Custom Entity Recognition model for Text</a:t>
            </a:r>
          </a:p>
        </p:txBody>
      </p:sp>
      <p:pic>
        <p:nvPicPr>
          <p:cNvPr id="39" name="Picture 38">
            <a:extLst>
              <a:ext uri="{FF2B5EF4-FFF2-40B4-BE49-F238E27FC236}">
                <a16:creationId xmlns:a16="http://schemas.microsoft.com/office/drawing/2014/main" id="{5AF2F897-5A7F-4443-AE6C-4FDE36370337}"/>
              </a:ext>
            </a:extLst>
          </p:cNvPr>
          <p:cNvPicPr>
            <a:picLocks noChangeAspect="1"/>
          </p:cNvPicPr>
          <p:nvPr/>
        </p:nvPicPr>
        <p:blipFill rotWithShape="1">
          <a:blip r:embed="rId5"/>
          <a:srcRect l="8753" t="8782" r="17002" b="11476"/>
          <a:stretch/>
        </p:blipFill>
        <p:spPr>
          <a:xfrm>
            <a:off x="8438287" y="1859293"/>
            <a:ext cx="1093922" cy="1093924"/>
          </a:xfrm>
          <a:prstGeom prst="rect">
            <a:avLst/>
          </a:prstGeom>
        </p:spPr>
      </p:pic>
      <p:sp>
        <p:nvSpPr>
          <p:cNvPr id="40" name="Chevron 17">
            <a:extLst>
              <a:ext uri="{FF2B5EF4-FFF2-40B4-BE49-F238E27FC236}">
                <a16:creationId xmlns:a16="http://schemas.microsoft.com/office/drawing/2014/main" id="{24352ABD-7643-6D4A-9AA3-33FDF28524E9}"/>
              </a:ext>
            </a:extLst>
          </p:cNvPr>
          <p:cNvSpPr/>
          <p:nvPr/>
        </p:nvSpPr>
        <p:spPr>
          <a:xfrm>
            <a:off x="7913694" y="2083329"/>
            <a:ext cx="319905" cy="412768"/>
          </a:xfrm>
          <a:prstGeom prst="chevron">
            <a:avLst>
              <a:gd name="adj" fmla="val 58768"/>
            </a:avLst>
          </a:prstGeom>
          <a:solidFill>
            <a:schemeClr val="accent1"/>
          </a:solidFill>
          <a:ln w="9525">
            <a:noFill/>
            <a:headEnd type="none" w="med" len="med"/>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Arial" charset="0"/>
              <a:ea typeface="Arial" charset="0"/>
              <a:cs typeface="Arial" charset="0"/>
            </a:endParaRPr>
          </a:p>
        </p:txBody>
      </p:sp>
      <p:pic>
        <p:nvPicPr>
          <p:cNvPr id="42" name="Picture 41">
            <a:extLst>
              <a:ext uri="{FF2B5EF4-FFF2-40B4-BE49-F238E27FC236}">
                <a16:creationId xmlns:a16="http://schemas.microsoft.com/office/drawing/2014/main" id="{E3CF97ED-6E3E-CC4D-ABC7-22D98DB46545}"/>
              </a:ext>
            </a:extLst>
          </p:cNvPr>
          <p:cNvPicPr>
            <a:picLocks noChangeAspect="1"/>
          </p:cNvPicPr>
          <p:nvPr/>
        </p:nvPicPr>
        <p:blipFill>
          <a:blip r:embed="rId6"/>
          <a:stretch>
            <a:fillRect/>
          </a:stretch>
        </p:blipFill>
        <p:spPr>
          <a:xfrm>
            <a:off x="768334" y="1839527"/>
            <a:ext cx="1193061" cy="1193061"/>
          </a:xfrm>
          <a:prstGeom prst="rect">
            <a:avLst/>
          </a:prstGeom>
        </p:spPr>
      </p:pic>
      <p:cxnSp>
        <p:nvCxnSpPr>
          <p:cNvPr id="43" name="Straight Connector 42">
            <a:extLst>
              <a:ext uri="{FF2B5EF4-FFF2-40B4-BE49-F238E27FC236}">
                <a16:creationId xmlns:a16="http://schemas.microsoft.com/office/drawing/2014/main" id="{E5C6EA9F-C1AF-7C4D-867B-929391748FF5}"/>
              </a:ext>
            </a:extLst>
          </p:cNvPr>
          <p:cNvCxnSpPr/>
          <p:nvPr/>
        </p:nvCxnSpPr>
        <p:spPr>
          <a:xfrm>
            <a:off x="4375012" y="5483825"/>
            <a:ext cx="0" cy="861774"/>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0A7B1B-71EB-8942-B7B9-3D44B6DA9141}"/>
              </a:ext>
            </a:extLst>
          </p:cNvPr>
          <p:cNvCxnSpPr/>
          <p:nvPr/>
        </p:nvCxnSpPr>
        <p:spPr>
          <a:xfrm>
            <a:off x="7916552" y="5483825"/>
            <a:ext cx="0" cy="861774"/>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2BF4E6E-3DB8-3B4C-97DD-18FD39D6D5C3}"/>
              </a:ext>
            </a:extLst>
          </p:cNvPr>
          <p:cNvSpPr/>
          <p:nvPr/>
        </p:nvSpPr>
        <p:spPr>
          <a:xfrm>
            <a:off x="8516982" y="5558615"/>
            <a:ext cx="2160000" cy="738664"/>
          </a:xfrm>
          <a:prstGeom prst="rect">
            <a:avLst/>
          </a:prstGeom>
        </p:spPr>
        <p:txBody>
          <a:bodyPr vert="horz" wrap="square" lIns="0" tIns="0" rIns="0" bIns="0" rtlCol="0">
            <a:spAutoFit/>
          </a:bodyPr>
          <a:lstStyle/>
          <a:p>
            <a:pPr marL="4583" marR="4583" lvl="0" algn="ctr" defTabSz="329949">
              <a:defRPr/>
            </a:pPr>
            <a:r>
              <a:rPr lang="en-US" sz="1600"/>
              <a:t>Increase overall document processing productivity​</a:t>
            </a:r>
            <a:endParaRPr kumimoji="0" lang="en-US" sz="1600" b="0" i="0" u="none" strike="noStrike" kern="1200" cap="none" spc="0" normalizeH="0" baseline="0" noProof="0">
              <a:ln>
                <a:noFill/>
              </a:ln>
              <a:solidFill>
                <a:prstClr val="black"/>
              </a:solidFill>
              <a:effectLst/>
              <a:uLnTx/>
              <a:uFillTx/>
              <a:latin typeface="Arial"/>
              <a:ea typeface="+mn-ea"/>
              <a:cs typeface="Arial"/>
            </a:endParaRPr>
          </a:p>
        </p:txBody>
      </p:sp>
      <p:sp>
        <p:nvSpPr>
          <p:cNvPr id="47" name="TextBox 46">
            <a:extLst>
              <a:ext uri="{FF2B5EF4-FFF2-40B4-BE49-F238E27FC236}">
                <a16:creationId xmlns:a16="http://schemas.microsoft.com/office/drawing/2014/main" id="{39B8C1AB-D260-3E4D-B1C3-0E726DF2A266}"/>
              </a:ext>
            </a:extLst>
          </p:cNvPr>
          <p:cNvSpPr txBox="1"/>
          <p:nvPr/>
        </p:nvSpPr>
        <p:spPr>
          <a:xfrm>
            <a:off x="1427432" y="5670249"/>
            <a:ext cx="2052528" cy="492443"/>
          </a:xfrm>
          <a:prstGeom prst="rect">
            <a:avLst/>
          </a:prstGeom>
        </p:spPr>
        <p:txBody>
          <a:bodyPr vert="horz" wrap="square" lIns="0" tIns="0" rIns="0" bIns="0" rtlCol="0">
            <a:spAutoFit/>
          </a:bodyPr>
          <a:lstStyle>
            <a:defPPr>
              <a:defRPr lang="de-DE"/>
            </a:defPPr>
            <a:lvl1pPr marL="4583" marR="4583" defTabSz="329949">
              <a:defRPr sz="1000">
                <a:solidFill>
                  <a:srgbClr val="231F20"/>
                </a:solidFill>
                <a:cs typeface="Arial"/>
              </a:defRPr>
            </a:lvl1pPr>
          </a:lstStyle>
          <a:p>
            <a:pPr lvl="0" algn="ctr">
              <a:defRPr/>
            </a:pPr>
            <a:r>
              <a:rPr lang="en-SG" sz="1600"/>
              <a:t>Increase efficiency and reduce errors</a:t>
            </a:r>
            <a:endParaRPr kumimoji="0" lang="en-US" sz="1600" i="1" u="none" strike="noStrike" kern="1200" cap="none" spc="0" normalizeH="0" baseline="0" noProof="0">
              <a:ln>
                <a:noFill/>
              </a:ln>
              <a:solidFill>
                <a:srgbClr val="231F20"/>
              </a:solidFill>
              <a:effectLst/>
              <a:uLnTx/>
              <a:uFillTx/>
              <a:latin typeface="Arial"/>
              <a:ea typeface="+mn-ea"/>
              <a:cs typeface="Arial"/>
            </a:endParaRPr>
          </a:p>
        </p:txBody>
      </p:sp>
      <p:sp>
        <p:nvSpPr>
          <p:cNvPr id="48" name="TextBox 47">
            <a:extLst>
              <a:ext uri="{FF2B5EF4-FFF2-40B4-BE49-F238E27FC236}">
                <a16:creationId xmlns:a16="http://schemas.microsoft.com/office/drawing/2014/main" id="{6C7FB6CC-02CF-AA4E-B1F0-6E1B8015B87E}"/>
              </a:ext>
            </a:extLst>
          </p:cNvPr>
          <p:cNvSpPr txBox="1"/>
          <p:nvPr/>
        </p:nvSpPr>
        <p:spPr>
          <a:xfrm>
            <a:off x="5231240" y="5554439"/>
            <a:ext cx="1829084" cy="738664"/>
          </a:xfrm>
          <a:prstGeom prst="rect">
            <a:avLst/>
          </a:prstGeom>
        </p:spPr>
        <p:txBody>
          <a:bodyPr vert="horz" wrap="square" lIns="0" tIns="0" rIns="0" bIns="0" rtlCol="0">
            <a:spAutoFit/>
          </a:bodyPr>
          <a:lstStyle>
            <a:defPPr>
              <a:defRPr lang="de-DE"/>
            </a:defPPr>
            <a:lvl1pPr marL="4583" marR="4583" defTabSz="329949">
              <a:defRPr sz="1000">
                <a:solidFill>
                  <a:srgbClr val="231F20"/>
                </a:solidFill>
                <a:cs typeface="Arial"/>
              </a:defRPr>
            </a:lvl1pPr>
          </a:lstStyle>
          <a:p>
            <a:pPr marL="4583" marR="4583" lvl="0" indent="0" algn="ctr" defTabSz="3299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1F20"/>
                </a:solidFill>
                <a:effectLst/>
                <a:uLnTx/>
                <a:uFillTx/>
                <a:latin typeface="Arial"/>
                <a:ea typeface="+mn-ea"/>
                <a:cs typeface="Arial"/>
              </a:rPr>
              <a:t>Immediately Productive with Pre-Trained models </a:t>
            </a:r>
          </a:p>
        </p:txBody>
      </p:sp>
      <p:pic>
        <p:nvPicPr>
          <p:cNvPr id="50" name="Picture 49">
            <a:extLst>
              <a:ext uri="{FF2B5EF4-FFF2-40B4-BE49-F238E27FC236}">
                <a16:creationId xmlns:a16="http://schemas.microsoft.com/office/drawing/2014/main" id="{688C0AF5-A317-784B-8E96-D750B703CE1F}"/>
              </a:ext>
            </a:extLst>
          </p:cNvPr>
          <p:cNvPicPr>
            <a:picLocks noChangeAspect="1"/>
          </p:cNvPicPr>
          <p:nvPr/>
        </p:nvPicPr>
        <p:blipFill rotWithShape="1">
          <a:blip r:embed="rId7"/>
          <a:srcRect l="15943" t="11809" r="16736" b="11422"/>
          <a:stretch/>
        </p:blipFill>
        <p:spPr>
          <a:xfrm>
            <a:off x="5813463" y="4785070"/>
            <a:ext cx="568247" cy="648000"/>
          </a:xfrm>
          <a:prstGeom prst="rect">
            <a:avLst/>
          </a:prstGeom>
        </p:spPr>
      </p:pic>
      <p:pic>
        <p:nvPicPr>
          <p:cNvPr id="56" name="Picture 2">
            <a:extLst>
              <a:ext uri="{FF2B5EF4-FFF2-40B4-BE49-F238E27FC236}">
                <a16:creationId xmlns:a16="http://schemas.microsoft.com/office/drawing/2014/main" id="{5BD1FEED-8C60-484C-B1D6-CB93604206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8783" y="4784792"/>
            <a:ext cx="643476" cy="64827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a:extLst>
              <a:ext uri="{FF2B5EF4-FFF2-40B4-BE49-F238E27FC236}">
                <a16:creationId xmlns:a16="http://schemas.microsoft.com/office/drawing/2014/main" id="{01BE083D-FCB8-1743-8898-6EC4B46FD7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94765" y="4788052"/>
            <a:ext cx="717862" cy="692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84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7D7286-9B7A-40ED-9522-0C1283441C7A}"/>
              </a:ext>
            </a:extLst>
          </p:cNvPr>
          <p:cNvSpPr>
            <a:spLocks noGrp="1"/>
          </p:cNvSpPr>
          <p:nvPr>
            <p:ph type="ctrTitle"/>
          </p:nvPr>
        </p:nvSpPr>
        <p:spPr/>
        <p:txBody>
          <a:bodyPr/>
          <a:lstStyle/>
          <a:p>
            <a:r>
              <a:rPr lang="en-US" dirty="0"/>
              <a:t>Business Entity Recognition: </a:t>
            </a:r>
            <a:br>
              <a:rPr lang="en-US" dirty="0"/>
            </a:br>
            <a:r>
              <a:rPr lang="en-US" dirty="0"/>
              <a:t>Use-cases</a:t>
            </a:r>
          </a:p>
        </p:txBody>
      </p:sp>
    </p:spTree>
    <p:extLst>
      <p:ext uri="{BB962C8B-B14F-4D97-AF65-F5344CB8AC3E}">
        <p14:creationId xmlns:p14="http://schemas.microsoft.com/office/powerpoint/2010/main" val="1799257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FFDA2-A2B6-C943-810F-6E7E614B57AB}"/>
              </a:ext>
            </a:extLst>
          </p:cNvPr>
          <p:cNvSpPr>
            <a:spLocks noGrp="1"/>
          </p:cNvSpPr>
          <p:nvPr>
            <p:ph type="title"/>
          </p:nvPr>
        </p:nvSpPr>
        <p:spPr>
          <a:xfrm>
            <a:off x="522000" y="262800"/>
            <a:ext cx="11186476" cy="584775"/>
          </a:xfrm>
        </p:spPr>
        <p:txBody>
          <a:bodyPr/>
          <a:lstStyle/>
          <a:p>
            <a:r>
              <a:rPr lang="en-US"/>
              <a:t>Locating and Classifying Named Entities in Unstructured Text</a:t>
            </a:r>
            <a:br>
              <a:rPr lang="en-US"/>
            </a:br>
            <a:r>
              <a:rPr lang="en-US" sz="2000" b="1">
                <a:solidFill>
                  <a:schemeClr val="tx1"/>
                </a:solidFill>
              </a:rPr>
              <a:t>Moments of truth</a:t>
            </a:r>
            <a:endParaRPr lang="en-US" b="1">
              <a:solidFill>
                <a:schemeClr val="tx1"/>
              </a:solidFill>
            </a:endParaRPr>
          </a:p>
        </p:txBody>
      </p:sp>
      <p:sp>
        <p:nvSpPr>
          <p:cNvPr id="3" name="Rectangle 2">
            <a:extLst>
              <a:ext uri="{FF2B5EF4-FFF2-40B4-BE49-F238E27FC236}">
                <a16:creationId xmlns:a16="http://schemas.microsoft.com/office/drawing/2014/main" id="{BD113F3B-B80F-4A28-A3CE-FC22986180E3}"/>
              </a:ext>
            </a:extLst>
          </p:cNvPr>
          <p:cNvSpPr/>
          <p:nvPr/>
        </p:nvSpPr>
        <p:spPr>
          <a:xfrm>
            <a:off x="6818488" y="4568607"/>
            <a:ext cx="4336521" cy="1200329"/>
          </a:xfrm>
          <a:prstGeom prst="rect">
            <a:avLst/>
          </a:prstGeom>
        </p:spPr>
        <p:txBody>
          <a:bodyPr wrap="square">
            <a:spAutoFit/>
          </a:bodyPr>
          <a:lstStyle/>
          <a:p>
            <a:pPr algn="ctr"/>
            <a:r>
              <a:rPr lang="en-US" sz="2400"/>
              <a:t>Employees spend </a:t>
            </a:r>
            <a:r>
              <a:rPr lang="en-US" sz="2400" b="1"/>
              <a:t>20 mins</a:t>
            </a:r>
            <a:r>
              <a:rPr lang="en-US" sz="2400"/>
              <a:t> on average to complete one expense report. </a:t>
            </a:r>
            <a:endParaRPr lang="en-US" sz="2400">
              <a:latin typeface="+mj-lt"/>
            </a:endParaRPr>
          </a:p>
        </p:txBody>
      </p:sp>
      <p:sp>
        <p:nvSpPr>
          <p:cNvPr id="5" name="Rectangle 4">
            <a:extLst>
              <a:ext uri="{FF2B5EF4-FFF2-40B4-BE49-F238E27FC236}">
                <a16:creationId xmlns:a16="http://schemas.microsoft.com/office/drawing/2014/main" id="{763CB048-6D10-40F0-9C42-30CF2E054433}"/>
              </a:ext>
            </a:extLst>
          </p:cNvPr>
          <p:cNvSpPr/>
          <p:nvPr/>
        </p:nvSpPr>
        <p:spPr>
          <a:xfrm>
            <a:off x="1040166" y="4568607"/>
            <a:ext cx="4336521" cy="1200329"/>
          </a:xfrm>
          <a:prstGeom prst="rect">
            <a:avLst/>
          </a:prstGeom>
        </p:spPr>
        <p:txBody>
          <a:bodyPr wrap="square" anchor="t">
            <a:spAutoFit/>
          </a:bodyPr>
          <a:lstStyle/>
          <a:p>
            <a:pPr algn="ctr"/>
            <a:r>
              <a:rPr lang="en-US" sz="2400"/>
              <a:t>The average office worker </a:t>
            </a:r>
            <a:r>
              <a:rPr lang="en-US" sz="2400" b="1"/>
              <a:t>receives 121 emails and sends about 40 </a:t>
            </a:r>
            <a:r>
              <a:rPr lang="en-US" sz="2400"/>
              <a:t>each day.</a:t>
            </a:r>
          </a:p>
        </p:txBody>
      </p:sp>
      <p:grpSp>
        <p:nvGrpSpPr>
          <p:cNvPr id="14" name="Group 13">
            <a:extLst>
              <a:ext uri="{FF2B5EF4-FFF2-40B4-BE49-F238E27FC236}">
                <a16:creationId xmlns:a16="http://schemas.microsoft.com/office/drawing/2014/main" id="{87A96417-3F1C-479D-8681-45333DAB6396}"/>
              </a:ext>
            </a:extLst>
          </p:cNvPr>
          <p:cNvGrpSpPr/>
          <p:nvPr/>
        </p:nvGrpSpPr>
        <p:grpSpPr>
          <a:xfrm>
            <a:off x="1516769" y="1800001"/>
            <a:ext cx="3383313" cy="2683204"/>
            <a:chOff x="1439364" y="1176776"/>
            <a:chExt cx="3383313" cy="2683204"/>
          </a:xfrm>
        </p:grpSpPr>
        <p:pic>
          <p:nvPicPr>
            <p:cNvPr id="7" name="Picture 6">
              <a:extLst>
                <a:ext uri="{FF2B5EF4-FFF2-40B4-BE49-F238E27FC236}">
                  <a16:creationId xmlns:a16="http://schemas.microsoft.com/office/drawing/2014/main" id="{6D5E6377-5D21-442D-B978-1828981C07AE}"/>
                </a:ext>
              </a:extLst>
            </p:cNvPr>
            <p:cNvPicPr>
              <a:picLocks noChangeAspect="1"/>
            </p:cNvPicPr>
            <p:nvPr/>
          </p:nvPicPr>
          <p:blipFill>
            <a:blip r:embed="rId3"/>
            <a:stretch>
              <a:fillRect/>
            </a:stretch>
          </p:blipFill>
          <p:spPr>
            <a:xfrm>
              <a:off x="1439364" y="2090918"/>
              <a:ext cx="1769062" cy="1769062"/>
            </a:xfrm>
            <a:prstGeom prst="rect">
              <a:avLst/>
            </a:prstGeom>
          </p:spPr>
        </p:pic>
        <p:pic>
          <p:nvPicPr>
            <p:cNvPr id="9" name="Picture 8">
              <a:extLst>
                <a:ext uri="{FF2B5EF4-FFF2-40B4-BE49-F238E27FC236}">
                  <a16:creationId xmlns:a16="http://schemas.microsoft.com/office/drawing/2014/main" id="{925CC18E-0F09-4E46-BA42-BAE9437AEED7}"/>
                </a:ext>
              </a:extLst>
            </p:cNvPr>
            <p:cNvPicPr>
              <a:picLocks noChangeAspect="1"/>
            </p:cNvPicPr>
            <p:nvPr/>
          </p:nvPicPr>
          <p:blipFill>
            <a:blip r:embed="rId4"/>
            <a:stretch>
              <a:fillRect/>
            </a:stretch>
          </p:blipFill>
          <p:spPr>
            <a:xfrm>
              <a:off x="3343892" y="2101288"/>
              <a:ext cx="1478785" cy="1478785"/>
            </a:xfrm>
            <a:prstGeom prst="rect">
              <a:avLst/>
            </a:prstGeom>
          </p:spPr>
        </p:pic>
        <p:pic>
          <p:nvPicPr>
            <p:cNvPr id="13" name="Picture 12">
              <a:extLst>
                <a:ext uri="{FF2B5EF4-FFF2-40B4-BE49-F238E27FC236}">
                  <a16:creationId xmlns:a16="http://schemas.microsoft.com/office/drawing/2014/main" id="{A644AF45-CF92-4E05-8F00-20FEF64D541C}"/>
                </a:ext>
              </a:extLst>
            </p:cNvPr>
            <p:cNvPicPr>
              <a:picLocks noChangeAspect="1"/>
            </p:cNvPicPr>
            <p:nvPr/>
          </p:nvPicPr>
          <p:blipFill>
            <a:blip r:embed="rId5"/>
            <a:stretch>
              <a:fillRect/>
            </a:stretch>
          </p:blipFill>
          <p:spPr>
            <a:xfrm>
              <a:off x="2423596" y="1176776"/>
              <a:ext cx="1569660" cy="1569660"/>
            </a:xfrm>
            <a:prstGeom prst="rect">
              <a:avLst/>
            </a:prstGeom>
          </p:spPr>
        </p:pic>
      </p:grpSp>
      <p:pic>
        <p:nvPicPr>
          <p:cNvPr id="6" name="Picture 5">
            <a:extLst>
              <a:ext uri="{FF2B5EF4-FFF2-40B4-BE49-F238E27FC236}">
                <a16:creationId xmlns:a16="http://schemas.microsoft.com/office/drawing/2014/main" id="{E05EF5F5-DD26-40F0-B0B3-B4DC65510E0E}"/>
              </a:ext>
            </a:extLst>
          </p:cNvPr>
          <p:cNvPicPr>
            <a:picLocks noChangeAspect="1"/>
          </p:cNvPicPr>
          <p:nvPr/>
        </p:nvPicPr>
        <p:blipFill>
          <a:blip r:embed="rId6"/>
          <a:stretch>
            <a:fillRect/>
          </a:stretch>
        </p:blipFill>
        <p:spPr>
          <a:xfrm>
            <a:off x="7365986" y="3209626"/>
            <a:ext cx="1487463" cy="1487463"/>
          </a:xfrm>
          <a:prstGeom prst="rect">
            <a:avLst/>
          </a:prstGeom>
        </p:spPr>
      </p:pic>
      <p:pic>
        <p:nvPicPr>
          <p:cNvPr id="10" name="Picture 9">
            <a:extLst>
              <a:ext uri="{FF2B5EF4-FFF2-40B4-BE49-F238E27FC236}">
                <a16:creationId xmlns:a16="http://schemas.microsoft.com/office/drawing/2014/main" id="{1417FAB0-7219-423D-B653-95695C31DBD0}"/>
              </a:ext>
            </a:extLst>
          </p:cNvPr>
          <p:cNvPicPr>
            <a:picLocks noChangeAspect="1"/>
          </p:cNvPicPr>
          <p:nvPr/>
        </p:nvPicPr>
        <p:blipFill>
          <a:blip r:embed="rId7"/>
          <a:stretch>
            <a:fillRect/>
          </a:stretch>
        </p:blipFill>
        <p:spPr>
          <a:xfrm>
            <a:off x="9257767" y="2913544"/>
            <a:ext cx="1569661" cy="1569661"/>
          </a:xfrm>
          <a:prstGeom prst="rect">
            <a:avLst/>
          </a:prstGeom>
        </p:spPr>
      </p:pic>
      <p:grpSp>
        <p:nvGrpSpPr>
          <p:cNvPr id="15" name="Group 14">
            <a:extLst>
              <a:ext uri="{FF2B5EF4-FFF2-40B4-BE49-F238E27FC236}">
                <a16:creationId xmlns:a16="http://schemas.microsoft.com/office/drawing/2014/main" id="{934C1B29-C2A5-403E-9A2B-73D6479B5127}"/>
              </a:ext>
            </a:extLst>
          </p:cNvPr>
          <p:cNvGrpSpPr/>
          <p:nvPr/>
        </p:nvGrpSpPr>
        <p:grpSpPr>
          <a:xfrm>
            <a:off x="7906543" y="1907153"/>
            <a:ext cx="1893812" cy="1714495"/>
            <a:chOff x="2126826" y="3050688"/>
            <a:chExt cx="1061424" cy="1061424"/>
          </a:xfrm>
        </p:grpSpPr>
        <p:grpSp>
          <p:nvGrpSpPr>
            <p:cNvPr id="17" name="Group 16">
              <a:extLst>
                <a:ext uri="{FF2B5EF4-FFF2-40B4-BE49-F238E27FC236}">
                  <a16:creationId xmlns:a16="http://schemas.microsoft.com/office/drawing/2014/main" id="{E88D6DAE-0B4C-4D72-8448-C9D5A79D780A}"/>
                </a:ext>
              </a:extLst>
            </p:cNvPr>
            <p:cNvGrpSpPr/>
            <p:nvPr/>
          </p:nvGrpSpPr>
          <p:grpSpPr>
            <a:xfrm>
              <a:off x="2126826" y="3050688"/>
              <a:ext cx="756624" cy="756624"/>
              <a:chOff x="1295305" y="3050688"/>
              <a:chExt cx="756624" cy="756624"/>
            </a:xfrm>
          </p:grpSpPr>
          <p:sp>
            <p:nvSpPr>
              <p:cNvPr id="24" name="Rectangle 23">
                <a:extLst>
                  <a:ext uri="{FF2B5EF4-FFF2-40B4-BE49-F238E27FC236}">
                    <a16:creationId xmlns:a16="http://schemas.microsoft.com/office/drawing/2014/main" id="{B39A307F-2658-40AA-8BBF-6ED1B951C3C3}"/>
                  </a:ext>
                </a:extLst>
              </p:cNvPr>
              <p:cNvSpPr/>
              <p:nvPr/>
            </p:nvSpPr>
            <p:spPr bwMode="gray">
              <a:xfrm>
                <a:off x="1509712" y="3145631"/>
                <a:ext cx="326232" cy="538164"/>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25" name="Picture 24">
                <a:extLst>
                  <a:ext uri="{FF2B5EF4-FFF2-40B4-BE49-F238E27FC236}">
                    <a16:creationId xmlns:a16="http://schemas.microsoft.com/office/drawing/2014/main" id="{639B724E-67D0-4310-BEB5-2BB9BB7B2384}"/>
                  </a:ext>
                </a:extLst>
              </p:cNvPr>
              <p:cNvPicPr>
                <a:picLocks noChangeAspect="1"/>
              </p:cNvPicPr>
              <p:nvPr/>
            </p:nvPicPr>
            <p:blipFill>
              <a:blip r:embed="rId8"/>
              <a:stretch>
                <a:fillRect/>
              </a:stretch>
            </p:blipFill>
            <p:spPr>
              <a:xfrm>
                <a:off x="1295305" y="3050688"/>
                <a:ext cx="756624" cy="756624"/>
              </a:xfrm>
              <a:prstGeom prst="rect">
                <a:avLst/>
              </a:prstGeom>
            </p:spPr>
          </p:pic>
        </p:grpSp>
        <p:grpSp>
          <p:nvGrpSpPr>
            <p:cNvPr id="18" name="Group 17">
              <a:extLst>
                <a:ext uri="{FF2B5EF4-FFF2-40B4-BE49-F238E27FC236}">
                  <a16:creationId xmlns:a16="http://schemas.microsoft.com/office/drawing/2014/main" id="{0382F217-6D1B-461D-90F9-F50AD068BEFD}"/>
                </a:ext>
              </a:extLst>
            </p:cNvPr>
            <p:cNvGrpSpPr/>
            <p:nvPr/>
          </p:nvGrpSpPr>
          <p:grpSpPr>
            <a:xfrm>
              <a:off x="2279226" y="3203088"/>
              <a:ext cx="756624" cy="756624"/>
              <a:chOff x="1295305" y="3050688"/>
              <a:chExt cx="756624" cy="756624"/>
            </a:xfrm>
          </p:grpSpPr>
          <p:sp>
            <p:nvSpPr>
              <p:cNvPr id="22" name="Rectangle 21">
                <a:extLst>
                  <a:ext uri="{FF2B5EF4-FFF2-40B4-BE49-F238E27FC236}">
                    <a16:creationId xmlns:a16="http://schemas.microsoft.com/office/drawing/2014/main" id="{35937EB7-2073-48E9-BBE2-B6E79CD32DB3}"/>
                  </a:ext>
                </a:extLst>
              </p:cNvPr>
              <p:cNvSpPr/>
              <p:nvPr/>
            </p:nvSpPr>
            <p:spPr bwMode="gray">
              <a:xfrm>
                <a:off x="1509712" y="3145631"/>
                <a:ext cx="326232" cy="538164"/>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23" name="Picture 22">
                <a:extLst>
                  <a:ext uri="{FF2B5EF4-FFF2-40B4-BE49-F238E27FC236}">
                    <a16:creationId xmlns:a16="http://schemas.microsoft.com/office/drawing/2014/main" id="{F995B3F6-D749-4DED-A483-65251008E276}"/>
                  </a:ext>
                </a:extLst>
              </p:cNvPr>
              <p:cNvPicPr>
                <a:picLocks noChangeAspect="1"/>
              </p:cNvPicPr>
              <p:nvPr/>
            </p:nvPicPr>
            <p:blipFill>
              <a:blip r:embed="rId8"/>
              <a:stretch>
                <a:fillRect/>
              </a:stretch>
            </p:blipFill>
            <p:spPr>
              <a:xfrm>
                <a:off x="1295305" y="3050688"/>
                <a:ext cx="756624" cy="756624"/>
              </a:xfrm>
              <a:prstGeom prst="rect">
                <a:avLst/>
              </a:prstGeom>
            </p:spPr>
          </p:pic>
        </p:grpSp>
        <p:grpSp>
          <p:nvGrpSpPr>
            <p:cNvPr id="19" name="Group 18">
              <a:extLst>
                <a:ext uri="{FF2B5EF4-FFF2-40B4-BE49-F238E27FC236}">
                  <a16:creationId xmlns:a16="http://schemas.microsoft.com/office/drawing/2014/main" id="{5CE3215C-5A25-4E97-B610-30AB9AED28ED}"/>
                </a:ext>
              </a:extLst>
            </p:cNvPr>
            <p:cNvGrpSpPr/>
            <p:nvPr/>
          </p:nvGrpSpPr>
          <p:grpSpPr>
            <a:xfrm>
              <a:off x="2431626" y="3355488"/>
              <a:ext cx="756624" cy="756624"/>
              <a:chOff x="1295305" y="3050688"/>
              <a:chExt cx="756624" cy="756624"/>
            </a:xfrm>
          </p:grpSpPr>
          <p:sp>
            <p:nvSpPr>
              <p:cNvPr id="20" name="Rectangle 19">
                <a:extLst>
                  <a:ext uri="{FF2B5EF4-FFF2-40B4-BE49-F238E27FC236}">
                    <a16:creationId xmlns:a16="http://schemas.microsoft.com/office/drawing/2014/main" id="{36DDC777-22A1-43ED-9FC2-24B0980E1147}"/>
                  </a:ext>
                </a:extLst>
              </p:cNvPr>
              <p:cNvSpPr/>
              <p:nvPr/>
            </p:nvSpPr>
            <p:spPr bwMode="gray">
              <a:xfrm>
                <a:off x="1509712" y="3145631"/>
                <a:ext cx="326232" cy="538164"/>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21" name="Picture 20">
                <a:extLst>
                  <a:ext uri="{FF2B5EF4-FFF2-40B4-BE49-F238E27FC236}">
                    <a16:creationId xmlns:a16="http://schemas.microsoft.com/office/drawing/2014/main" id="{7D46D8EC-6E1B-405C-A51D-082353965A7A}"/>
                  </a:ext>
                </a:extLst>
              </p:cNvPr>
              <p:cNvPicPr>
                <a:picLocks noChangeAspect="1"/>
              </p:cNvPicPr>
              <p:nvPr/>
            </p:nvPicPr>
            <p:blipFill>
              <a:blip r:embed="rId8"/>
              <a:stretch>
                <a:fillRect/>
              </a:stretch>
            </p:blipFill>
            <p:spPr>
              <a:xfrm>
                <a:off x="1295305" y="3050688"/>
                <a:ext cx="756624" cy="756624"/>
              </a:xfrm>
              <a:prstGeom prst="rect">
                <a:avLst/>
              </a:prstGeom>
            </p:spPr>
          </p:pic>
        </p:grpSp>
      </p:grpSp>
      <p:cxnSp>
        <p:nvCxnSpPr>
          <p:cNvPr id="12" name="Straight Connector 11">
            <a:extLst>
              <a:ext uri="{FF2B5EF4-FFF2-40B4-BE49-F238E27FC236}">
                <a16:creationId xmlns:a16="http://schemas.microsoft.com/office/drawing/2014/main" id="{F20A09F9-5C7C-454A-8BEF-362459C5846A}"/>
              </a:ext>
            </a:extLst>
          </p:cNvPr>
          <p:cNvCxnSpPr>
            <a:cxnSpLocks/>
          </p:cNvCxnSpPr>
          <p:nvPr/>
        </p:nvCxnSpPr>
        <p:spPr>
          <a:xfrm>
            <a:off x="6099233" y="1665288"/>
            <a:ext cx="0" cy="4676790"/>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971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FFDA2-A2B6-C943-810F-6E7E614B57AB}"/>
              </a:ext>
            </a:extLst>
          </p:cNvPr>
          <p:cNvSpPr>
            <a:spLocks noGrp="1"/>
          </p:cNvSpPr>
          <p:nvPr>
            <p:ph type="title"/>
          </p:nvPr>
        </p:nvSpPr>
        <p:spPr>
          <a:xfrm>
            <a:off x="522000" y="262800"/>
            <a:ext cx="11186476" cy="584775"/>
          </a:xfrm>
        </p:spPr>
        <p:txBody>
          <a:bodyPr/>
          <a:lstStyle/>
          <a:p>
            <a:r>
              <a:rPr lang="en-US"/>
              <a:t>Locating and Classifying Named Entities in Unstructured Text</a:t>
            </a:r>
            <a:br>
              <a:rPr lang="en-US"/>
            </a:br>
            <a:r>
              <a:rPr lang="en-US" sz="2000" b="1">
                <a:solidFill>
                  <a:schemeClr val="tx1"/>
                </a:solidFill>
              </a:rPr>
              <a:t>Problem: long time to understand the context of emails and processing them</a:t>
            </a:r>
            <a:endParaRPr lang="en-US" b="1">
              <a:solidFill>
                <a:schemeClr val="tx1"/>
              </a:solidFill>
            </a:endParaRPr>
          </a:p>
        </p:txBody>
      </p:sp>
      <p:sp>
        <p:nvSpPr>
          <p:cNvPr id="5" name="Textfeld 31">
            <a:extLst>
              <a:ext uri="{FF2B5EF4-FFF2-40B4-BE49-F238E27FC236}">
                <a16:creationId xmlns:a16="http://schemas.microsoft.com/office/drawing/2014/main" id="{F101E572-59D1-43FA-8D0A-22C53855EB14}"/>
              </a:ext>
            </a:extLst>
          </p:cNvPr>
          <p:cNvSpPr txBox="1"/>
          <p:nvPr/>
        </p:nvSpPr>
        <p:spPr>
          <a:xfrm>
            <a:off x="589851" y="5823349"/>
            <a:ext cx="1550318" cy="461545"/>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pPr>
            <a:r>
              <a:rPr lang="en-US" sz="1500" b="1" kern="0">
                <a:solidFill>
                  <a:srgbClr val="000000"/>
                </a:solidFill>
                <a:latin typeface="Arial" charset="0"/>
                <a:ea typeface="Arial" charset="0"/>
                <a:cs typeface="Arial" charset="0"/>
              </a:rPr>
              <a:t>Bob,</a:t>
            </a:r>
            <a:br>
              <a:rPr lang="en-US" sz="1500" kern="0">
                <a:solidFill>
                  <a:srgbClr val="000000"/>
                </a:solidFill>
                <a:latin typeface="Arial"/>
                <a:ea typeface="Arial Unicode MS" pitchFamily="34" charset="-128"/>
                <a:cs typeface="Arial Unicode MS" pitchFamily="34" charset="-128"/>
              </a:rPr>
            </a:br>
            <a:r>
              <a:rPr lang="en-US" sz="1500" kern="0">
                <a:solidFill>
                  <a:srgbClr val="000000"/>
                </a:solidFill>
                <a:latin typeface="Arial"/>
                <a:ea typeface="Arial Unicode MS" pitchFamily="34" charset="-128"/>
                <a:cs typeface="Arial Unicode MS" pitchFamily="34" charset="-128"/>
              </a:rPr>
              <a:t>Customer Service</a:t>
            </a:r>
          </a:p>
        </p:txBody>
      </p:sp>
      <p:pic>
        <p:nvPicPr>
          <p:cNvPr id="6" name="Bild 34">
            <a:extLst>
              <a:ext uri="{FF2B5EF4-FFF2-40B4-BE49-F238E27FC236}">
                <a16:creationId xmlns:a16="http://schemas.microsoft.com/office/drawing/2014/main" id="{4F623050-3F08-421F-942D-6E4C7F17A162}"/>
              </a:ext>
            </a:extLst>
          </p:cNvPr>
          <p:cNvPicPr>
            <a:picLocks noChangeAspect="1"/>
          </p:cNvPicPr>
          <p:nvPr/>
        </p:nvPicPr>
        <p:blipFill>
          <a:blip r:embed="rId3"/>
          <a:stretch>
            <a:fillRect/>
          </a:stretch>
        </p:blipFill>
        <p:spPr>
          <a:xfrm>
            <a:off x="815409" y="3716957"/>
            <a:ext cx="990743" cy="1757770"/>
          </a:xfrm>
          <a:prstGeom prst="rect">
            <a:avLst/>
          </a:prstGeom>
        </p:spPr>
      </p:pic>
      <p:sp>
        <p:nvSpPr>
          <p:cNvPr id="9" name="Isosceles Triangle 8">
            <a:extLst>
              <a:ext uri="{FF2B5EF4-FFF2-40B4-BE49-F238E27FC236}">
                <a16:creationId xmlns:a16="http://schemas.microsoft.com/office/drawing/2014/main" id="{4B4A4F55-273F-4E13-B31E-7774487E8312}"/>
              </a:ext>
            </a:extLst>
          </p:cNvPr>
          <p:cNvSpPr/>
          <p:nvPr/>
        </p:nvSpPr>
        <p:spPr bwMode="gray">
          <a:xfrm flipH="1" flipV="1">
            <a:off x="527785" y="1640686"/>
            <a:ext cx="1895910" cy="1927091"/>
          </a:xfrm>
          <a:prstGeom prst="triangle">
            <a:avLst/>
          </a:prstGeom>
          <a:noFill/>
          <a:ln w="19050" algn="ctr">
            <a:solidFill>
              <a:schemeClr val="tx2"/>
            </a:solidFill>
            <a:prstDash val="dash"/>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sp>
        <p:nvSpPr>
          <p:cNvPr id="11" name="Textfeld 31">
            <a:extLst>
              <a:ext uri="{FF2B5EF4-FFF2-40B4-BE49-F238E27FC236}">
                <a16:creationId xmlns:a16="http://schemas.microsoft.com/office/drawing/2014/main" id="{3CC66784-C755-4109-A8D4-DE8DEB1EA5C5}"/>
              </a:ext>
            </a:extLst>
          </p:cNvPr>
          <p:cNvSpPr txBox="1"/>
          <p:nvPr/>
        </p:nvSpPr>
        <p:spPr>
          <a:xfrm>
            <a:off x="7081157" y="2843623"/>
            <a:ext cx="1465391" cy="461665"/>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pPr>
            <a:r>
              <a:rPr lang="en-US" sz="1500" kern="0">
                <a:solidFill>
                  <a:srgbClr val="000000"/>
                </a:solidFill>
                <a:latin typeface="Arial"/>
                <a:ea typeface="Arial Unicode MS" pitchFamily="34" charset="-128"/>
                <a:cs typeface="Arial Unicode MS" pitchFamily="34" charset="-128"/>
              </a:rPr>
              <a:t>Create </a:t>
            </a:r>
            <a:r>
              <a:rPr lang="en-US" sz="1500" kern="0">
                <a:solidFill>
                  <a:srgbClr val="000000"/>
                </a:solidFill>
                <a:ea typeface="Arial Unicode MS" pitchFamily="34" charset="-128"/>
                <a:cs typeface="Arial Unicode MS" pitchFamily="34" charset="-128"/>
              </a:rPr>
              <a:t>customer ticket</a:t>
            </a:r>
            <a:endParaRPr lang="en-US" sz="1500" kern="0">
              <a:solidFill>
                <a:srgbClr val="000000"/>
              </a:solidFill>
              <a:latin typeface="Arial"/>
              <a:ea typeface="Arial Unicode MS" pitchFamily="34" charset="-128"/>
              <a:cs typeface="Arial Unicode MS" pitchFamily="34" charset="-128"/>
            </a:endParaRPr>
          </a:p>
        </p:txBody>
      </p:sp>
      <p:pic>
        <p:nvPicPr>
          <p:cNvPr id="12" name="Picture 11">
            <a:extLst>
              <a:ext uri="{FF2B5EF4-FFF2-40B4-BE49-F238E27FC236}">
                <a16:creationId xmlns:a16="http://schemas.microsoft.com/office/drawing/2014/main" id="{5FF3A28B-1B1B-4D8D-8EFF-4F9B7515FB2E}"/>
              </a:ext>
            </a:extLst>
          </p:cNvPr>
          <p:cNvPicPr>
            <a:picLocks noChangeAspect="1"/>
          </p:cNvPicPr>
          <p:nvPr/>
        </p:nvPicPr>
        <p:blipFill rotWithShape="1">
          <a:blip r:embed="rId4"/>
          <a:srcRect l="25350" t="10714" r="25350" b="10714"/>
          <a:stretch/>
        </p:blipFill>
        <p:spPr>
          <a:xfrm>
            <a:off x="7452634" y="1641632"/>
            <a:ext cx="722436" cy="1151396"/>
          </a:xfrm>
          <a:prstGeom prst="rect">
            <a:avLst/>
          </a:prstGeom>
        </p:spPr>
      </p:pic>
      <p:pic>
        <p:nvPicPr>
          <p:cNvPr id="13" name="Picture 12">
            <a:extLst>
              <a:ext uri="{FF2B5EF4-FFF2-40B4-BE49-F238E27FC236}">
                <a16:creationId xmlns:a16="http://schemas.microsoft.com/office/drawing/2014/main" id="{A1212CAD-4E4F-4C54-B3D0-04EFA6454B55}"/>
              </a:ext>
            </a:extLst>
          </p:cNvPr>
          <p:cNvPicPr>
            <a:picLocks noChangeAspect="1"/>
          </p:cNvPicPr>
          <p:nvPr/>
        </p:nvPicPr>
        <p:blipFill rotWithShape="1">
          <a:blip r:embed="rId5"/>
          <a:srcRect l="40485" t="21305" r="40485" b="21305"/>
          <a:stretch/>
        </p:blipFill>
        <p:spPr>
          <a:xfrm>
            <a:off x="6905781" y="1773284"/>
            <a:ext cx="334518" cy="1008794"/>
          </a:xfrm>
          <a:prstGeom prst="rect">
            <a:avLst/>
          </a:prstGeom>
        </p:spPr>
      </p:pic>
      <p:grpSp>
        <p:nvGrpSpPr>
          <p:cNvPr id="15" name="Group 14">
            <a:extLst>
              <a:ext uri="{FF2B5EF4-FFF2-40B4-BE49-F238E27FC236}">
                <a16:creationId xmlns:a16="http://schemas.microsoft.com/office/drawing/2014/main" id="{79FAF65E-1C6F-4A95-AB93-320478AE9ED8}"/>
              </a:ext>
            </a:extLst>
          </p:cNvPr>
          <p:cNvGrpSpPr/>
          <p:nvPr/>
        </p:nvGrpSpPr>
        <p:grpSpPr>
          <a:xfrm>
            <a:off x="7314513" y="4137351"/>
            <a:ext cx="1506676" cy="1437738"/>
            <a:chOff x="6000169" y="1583355"/>
            <a:chExt cx="2048602" cy="1940698"/>
          </a:xfrm>
        </p:grpSpPr>
        <p:pic>
          <p:nvPicPr>
            <p:cNvPr id="17" name="Picture 16">
              <a:extLst>
                <a:ext uri="{FF2B5EF4-FFF2-40B4-BE49-F238E27FC236}">
                  <a16:creationId xmlns:a16="http://schemas.microsoft.com/office/drawing/2014/main" id="{6B4A7816-E267-4734-8043-D2073D793D6C}"/>
                </a:ext>
              </a:extLst>
            </p:cNvPr>
            <p:cNvPicPr>
              <a:picLocks noChangeAspect="1"/>
            </p:cNvPicPr>
            <p:nvPr/>
          </p:nvPicPr>
          <p:blipFill>
            <a:blip r:embed="rId6"/>
            <a:stretch>
              <a:fillRect/>
            </a:stretch>
          </p:blipFill>
          <p:spPr>
            <a:xfrm>
              <a:off x="6000169" y="1583355"/>
              <a:ext cx="1629127" cy="1629127"/>
            </a:xfrm>
            <a:prstGeom prst="rect">
              <a:avLst/>
            </a:prstGeom>
          </p:spPr>
        </p:pic>
        <p:pic>
          <p:nvPicPr>
            <p:cNvPr id="18" name="Picture 17">
              <a:extLst>
                <a:ext uri="{FF2B5EF4-FFF2-40B4-BE49-F238E27FC236}">
                  <a16:creationId xmlns:a16="http://schemas.microsoft.com/office/drawing/2014/main" id="{40D997DE-BB5F-4A7D-9992-3EAAB3684F81}"/>
                </a:ext>
              </a:extLst>
            </p:cNvPr>
            <p:cNvPicPr>
              <a:picLocks noChangeAspect="1"/>
            </p:cNvPicPr>
            <p:nvPr/>
          </p:nvPicPr>
          <p:blipFill>
            <a:blip r:embed="rId7"/>
            <a:stretch>
              <a:fillRect/>
            </a:stretch>
          </p:blipFill>
          <p:spPr>
            <a:xfrm>
              <a:off x="7171316" y="2646598"/>
              <a:ext cx="877455" cy="877455"/>
            </a:xfrm>
            <a:prstGeom prst="rect">
              <a:avLst/>
            </a:prstGeom>
          </p:spPr>
        </p:pic>
      </p:grpSp>
      <p:sp>
        <p:nvSpPr>
          <p:cNvPr id="16" name="Textfeld 31">
            <a:extLst>
              <a:ext uri="{FF2B5EF4-FFF2-40B4-BE49-F238E27FC236}">
                <a16:creationId xmlns:a16="http://schemas.microsoft.com/office/drawing/2014/main" id="{CDD49DB6-88F9-4E64-B521-C48040253B2F}"/>
              </a:ext>
            </a:extLst>
          </p:cNvPr>
          <p:cNvSpPr txBox="1"/>
          <p:nvPr/>
        </p:nvSpPr>
        <p:spPr>
          <a:xfrm>
            <a:off x="7177086" y="5487005"/>
            <a:ext cx="1467230" cy="692497"/>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pPr>
            <a:r>
              <a:rPr lang="en-US" sz="1500" kern="0">
                <a:solidFill>
                  <a:srgbClr val="000000"/>
                </a:solidFill>
                <a:latin typeface="Arial"/>
                <a:ea typeface="Arial Unicode MS" pitchFamily="34" charset="-128"/>
                <a:cs typeface="Arial Unicode MS" pitchFamily="34" charset="-128"/>
              </a:rPr>
              <a:t>Research and processing in different systems</a:t>
            </a:r>
          </a:p>
        </p:txBody>
      </p:sp>
      <p:pic>
        <p:nvPicPr>
          <p:cNvPr id="19" name="Picture 18">
            <a:extLst>
              <a:ext uri="{FF2B5EF4-FFF2-40B4-BE49-F238E27FC236}">
                <a16:creationId xmlns:a16="http://schemas.microsoft.com/office/drawing/2014/main" id="{AA9368C4-D9A2-4BB5-B40C-43C8CCFA1B1E}"/>
              </a:ext>
            </a:extLst>
          </p:cNvPr>
          <p:cNvPicPr>
            <a:picLocks noChangeAspect="1"/>
          </p:cNvPicPr>
          <p:nvPr/>
        </p:nvPicPr>
        <p:blipFill rotWithShape="1">
          <a:blip r:embed="rId5"/>
          <a:srcRect l="40485" t="18928" r="40485" b="18928"/>
          <a:stretch/>
        </p:blipFill>
        <p:spPr>
          <a:xfrm>
            <a:off x="6905781" y="4219777"/>
            <a:ext cx="334518" cy="1092366"/>
          </a:xfrm>
          <a:prstGeom prst="rect">
            <a:avLst/>
          </a:prstGeom>
        </p:spPr>
      </p:pic>
      <p:pic>
        <p:nvPicPr>
          <p:cNvPr id="20" name="Picture 19">
            <a:extLst>
              <a:ext uri="{FF2B5EF4-FFF2-40B4-BE49-F238E27FC236}">
                <a16:creationId xmlns:a16="http://schemas.microsoft.com/office/drawing/2014/main" id="{3D7FCC5F-6623-47FC-9C82-8CA25FD0C4A3}"/>
              </a:ext>
            </a:extLst>
          </p:cNvPr>
          <p:cNvPicPr>
            <a:picLocks noChangeAspect="1"/>
          </p:cNvPicPr>
          <p:nvPr/>
        </p:nvPicPr>
        <p:blipFill rotWithShape="1">
          <a:blip r:embed="rId5"/>
          <a:srcRect l="39848" t="20583" r="39848" b="20583"/>
          <a:stretch/>
        </p:blipFill>
        <p:spPr>
          <a:xfrm>
            <a:off x="9046683" y="2817250"/>
            <a:ext cx="491792" cy="1425068"/>
          </a:xfrm>
          <a:prstGeom prst="rect">
            <a:avLst/>
          </a:prstGeom>
        </p:spPr>
      </p:pic>
      <p:sp>
        <p:nvSpPr>
          <p:cNvPr id="22" name="Textfeld 30">
            <a:extLst>
              <a:ext uri="{FF2B5EF4-FFF2-40B4-BE49-F238E27FC236}">
                <a16:creationId xmlns:a16="http://schemas.microsoft.com/office/drawing/2014/main" id="{8806DA4A-B3B6-4066-931A-54B248D9EAF1}"/>
              </a:ext>
            </a:extLst>
          </p:cNvPr>
          <p:cNvSpPr txBox="1"/>
          <p:nvPr/>
        </p:nvSpPr>
        <p:spPr>
          <a:xfrm>
            <a:off x="9791166" y="4244698"/>
            <a:ext cx="1874329" cy="138499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lang="en-US" sz="1500" b="1" kern="0">
                <a:solidFill>
                  <a:srgbClr val="000000"/>
                </a:solidFill>
                <a:latin typeface="Arial" charset="0"/>
                <a:ea typeface="Arial" charset="0"/>
                <a:cs typeface="Arial" charset="0"/>
              </a:rPr>
              <a:t>Bob</a:t>
            </a:r>
            <a:br>
              <a:rPr kumimoji="0" lang="en-US" sz="1500" b="0" i="0"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br>
            <a:r>
              <a:rPr kumimoji="0" lang="en-US" sz="1500" b="0" i="0"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spends much time on understanding the email context and providing the answer to</a:t>
            </a:r>
            <a:r>
              <a:rPr lang="en-US" sz="1500" kern="0">
                <a:solidFill>
                  <a:srgbClr val="000000"/>
                </a:solidFill>
                <a:latin typeface="Arial"/>
                <a:ea typeface="Arial Unicode MS" pitchFamily="34" charset="-128"/>
                <a:cs typeface="Arial Unicode MS" pitchFamily="34" charset="-128"/>
              </a:rPr>
              <a:t> the request</a:t>
            </a:r>
            <a:endParaRPr kumimoji="0" lang="en-US" sz="1500" b="0" i="0"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pic>
        <p:nvPicPr>
          <p:cNvPr id="23" name="Picture 22">
            <a:extLst>
              <a:ext uri="{FF2B5EF4-FFF2-40B4-BE49-F238E27FC236}">
                <a16:creationId xmlns:a16="http://schemas.microsoft.com/office/drawing/2014/main" id="{74EEC5BF-F0D6-44FD-9093-4DF36F21B284}"/>
              </a:ext>
            </a:extLst>
          </p:cNvPr>
          <p:cNvPicPr>
            <a:picLocks noChangeAspect="1"/>
          </p:cNvPicPr>
          <p:nvPr/>
        </p:nvPicPr>
        <p:blipFill>
          <a:blip r:embed="rId8"/>
          <a:stretch>
            <a:fillRect/>
          </a:stretch>
        </p:blipFill>
        <p:spPr>
          <a:xfrm>
            <a:off x="9928711" y="2709258"/>
            <a:ext cx="1599238" cy="1599238"/>
          </a:xfrm>
          <a:prstGeom prst="rect">
            <a:avLst/>
          </a:prstGeom>
        </p:spPr>
      </p:pic>
      <p:pic>
        <p:nvPicPr>
          <p:cNvPr id="24" name="Picture 23">
            <a:extLst>
              <a:ext uri="{FF2B5EF4-FFF2-40B4-BE49-F238E27FC236}">
                <a16:creationId xmlns:a16="http://schemas.microsoft.com/office/drawing/2014/main" id="{3EFCF3AD-13F1-4764-AB5A-A58113F1A95F}"/>
              </a:ext>
            </a:extLst>
          </p:cNvPr>
          <p:cNvPicPr>
            <a:picLocks noChangeAspect="1"/>
          </p:cNvPicPr>
          <p:nvPr/>
        </p:nvPicPr>
        <p:blipFill rotWithShape="1">
          <a:blip r:embed="rId9"/>
          <a:srcRect t="33955" b="25197"/>
          <a:stretch/>
        </p:blipFill>
        <p:spPr>
          <a:xfrm>
            <a:off x="9952970" y="5823349"/>
            <a:ext cx="1550721" cy="633435"/>
          </a:xfrm>
          <a:prstGeom prst="rect">
            <a:avLst/>
          </a:prstGeom>
        </p:spPr>
      </p:pic>
      <p:pic>
        <p:nvPicPr>
          <p:cNvPr id="26" name="Picture 25">
            <a:extLst>
              <a:ext uri="{FF2B5EF4-FFF2-40B4-BE49-F238E27FC236}">
                <a16:creationId xmlns:a16="http://schemas.microsoft.com/office/drawing/2014/main" id="{58557C4B-D1E3-4C17-AC46-7B5DF4C49B53}"/>
              </a:ext>
            </a:extLst>
          </p:cNvPr>
          <p:cNvPicPr>
            <a:picLocks noChangeAspect="1"/>
          </p:cNvPicPr>
          <p:nvPr/>
        </p:nvPicPr>
        <p:blipFill>
          <a:blip r:embed="rId10"/>
          <a:stretch>
            <a:fillRect/>
          </a:stretch>
        </p:blipFill>
        <p:spPr>
          <a:xfrm>
            <a:off x="10217595" y="1268701"/>
            <a:ext cx="1021471" cy="1021471"/>
          </a:xfrm>
          <a:prstGeom prst="rect">
            <a:avLst/>
          </a:prstGeom>
        </p:spPr>
      </p:pic>
      <p:sp>
        <p:nvSpPr>
          <p:cNvPr id="27" name="TextBox 26">
            <a:extLst>
              <a:ext uri="{FF2B5EF4-FFF2-40B4-BE49-F238E27FC236}">
                <a16:creationId xmlns:a16="http://schemas.microsoft.com/office/drawing/2014/main" id="{60868585-F639-4597-B426-BCBA2B93BCE7}"/>
              </a:ext>
            </a:extLst>
          </p:cNvPr>
          <p:cNvSpPr txBox="1"/>
          <p:nvPr/>
        </p:nvSpPr>
        <p:spPr>
          <a:xfrm>
            <a:off x="10066048" y="2248091"/>
            <a:ext cx="1324564" cy="4308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a:ea typeface="Arial Unicode MS" pitchFamily="34" charset="-128"/>
                <a:cs typeface="Arial Unicode MS" pitchFamily="34" charset="-128"/>
              </a:rPr>
              <a:t>5-15 minutes per ticket</a:t>
            </a:r>
          </a:p>
        </p:txBody>
      </p:sp>
      <p:grpSp>
        <p:nvGrpSpPr>
          <p:cNvPr id="35" name="Group 34">
            <a:extLst>
              <a:ext uri="{FF2B5EF4-FFF2-40B4-BE49-F238E27FC236}">
                <a16:creationId xmlns:a16="http://schemas.microsoft.com/office/drawing/2014/main" id="{BCCC9ADD-FEA6-4528-B9E7-FE67977D8A5E}"/>
              </a:ext>
            </a:extLst>
          </p:cNvPr>
          <p:cNvGrpSpPr/>
          <p:nvPr/>
        </p:nvGrpSpPr>
        <p:grpSpPr>
          <a:xfrm>
            <a:off x="2713626" y="1634466"/>
            <a:ext cx="3520469" cy="3080578"/>
            <a:chOff x="2960741" y="1685382"/>
            <a:chExt cx="3520469" cy="3080578"/>
          </a:xfrm>
        </p:grpSpPr>
        <p:grpSp>
          <p:nvGrpSpPr>
            <p:cNvPr id="28" name="Group 27">
              <a:extLst>
                <a:ext uri="{FF2B5EF4-FFF2-40B4-BE49-F238E27FC236}">
                  <a16:creationId xmlns:a16="http://schemas.microsoft.com/office/drawing/2014/main" id="{96A777AC-CA62-4A71-992B-9D05AAA5A64D}"/>
                </a:ext>
              </a:extLst>
            </p:cNvPr>
            <p:cNvGrpSpPr/>
            <p:nvPr/>
          </p:nvGrpSpPr>
          <p:grpSpPr>
            <a:xfrm>
              <a:off x="2960741" y="1685382"/>
              <a:ext cx="3520469" cy="3080578"/>
              <a:chOff x="2703980" y="1184366"/>
              <a:chExt cx="2909478" cy="2314484"/>
            </a:xfrm>
          </p:grpSpPr>
          <p:sp>
            <p:nvSpPr>
              <p:cNvPr id="29" name="Rectangle 28">
                <a:extLst>
                  <a:ext uri="{FF2B5EF4-FFF2-40B4-BE49-F238E27FC236}">
                    <a16:creationId xmlns:a16="http://schemas.microsoft.com/office/drawing/2014/main" id="{6BE6CF19-216C-4B95-A431-40F824C83169}"/>
                  </a:ext>
                </a:extLst>
              </p:cNvPr>
              <p:cNvSpPr/>
              <p:nvPr/>
            </p:nvSpPr>
            <p:spPr bwMode="gray">
              <a:xfrm>
                <a:off x="3138320" y="1251767"/>
                <a:ext cx="2387600" cy="2000250"/>
              </a:xfrm>
              <a:prstGeom prst="rect">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grpSp>
            <p:nvGrpSpPr>
              <p:cNvPr id="30" name="Group 29">
                <a:extLst>
                  <a:ext uri="{FF2B5EF4-FFF2-40B4-BE49-F238E27FC236}">
                    <a16:creationId xmlns:a16="http://schemas.microsoft.com/office/drawing/2014/main" id="{59C7351C-39B5-405C-8C81-7199F42BA222}"/>
                  </a:ext>
                </a:extLst>
              </p:cNvPr>
              <p:cNvGrpSpPr/>
              <p:nvPr/>
            </p:nvGrpSpPr>
            <p:grpSpPr>
              <a:xfrm>
                <a:off x="2703980" y="1184366"/>
                <a:ext cx="2909478" cy="2314484"/>
                <a:chOff x="2703980" y="1184366"/>
                <a:chExt cx="2909478" cy="2314484"/>
              </a:xfrm>
            </p:grpSpPr>
            <p:pic>
              <p:nvPicPr>
                <p:cNvPr id="31" name="Picture 30">
                  <a:extLst>
                    <a:ext uri="{FF2B5EF4-FFF2-40B4-BE49-F238E27FC236}">
                      <a16:creationId xmlns:a16="http://schemas.microsoft.com/office/drawing/2014/main" id="{64430E7B-D073-4370-8C2E-704EF085BEEF}"/>
                    </a:ext>
                  </a:extLst>
                </p:cNvPr>
                <p:cNvPicPr>
                  <a:picLocks noChangeAspect="1"/>
                </p:cNvPicPr>
                <p:nvPr/>
              </p:nvPicPr>
              <p:blipFill>
                <a:blip r:embed="rId11"/>
                <a:stretch>
                  <a:fillRect/>
                </a:stretch>
              </p:blipFill>
              <p:spPr>
                <a:xfrm>
                  <a:off x="2703980" y="1184366"/>
                  <a:ext cx="2909478" cy="2314484"/>
                </a:xfrm>
                <a:prstGeom prst="rect">
                  <a:avLst/>
                </a:prstGeom>
              </p:spPr>
            </p:pic>
            <p:pic>
              <p:nvPicPr>
                <p:cNvPr id="32" name="Picture 31">
                  <a:extLst>
                    <a:ext uri="{FF2B5EF4-FFF2-40B4-BE49-F238E27FC236}">
                      <a16:creationId xmlns:a16="http://schemas.microsoft.com/office/drawing/2014/main" id="{65E0EB4E-838C-40D7-B4A1-4AF31D9E908C}"/>
                    </a:ext>
                  </a:extLst>
                </p:cNvPr>
                <p:cNvPicPr>
                  <a:picLocks noChangeAspect="1"/>
                </p:cNvPicPr>
                <p:nvPr/>
              </p:nvPicPr>
              <p:blipFill>
                <a:blip r:embed="rId12"/>
                <a:stretch>
                  <a:fillRect/>
                </a:stretch>
              </p:blipFill>
              <p:spPr>
                <a:xfrm>
                  <a:off x="3120632" y="1239066"/>
                  <a:ext cx="2433260" cy="2189933"/>
                </a:xfrm>
                <a:prstGeom prst="rect">
                  <a:avLst/>
                </a:prstGeom>
              </p:spPr>
            </p:pic>
          </p:grpSp>
        </p:grpSp>
        <p:sp>
          <p:nvSpPr>
            <p:cNvPr id="3" name="Rectangle 2">
              <a:extLst>
                <a:ext uri="{FF2B5EF4-FFF2-40B4-BE49-F238E27FC236}">
                  <a16:creationId xmlns:a16="http://schemas.microsoft.com/office/drawing/2014/main" id="{D44BB0D0-8786-4D2D-8F64-6DE0919BBF4A}"/>
                </a:ext>
              </a:extLst>
            </p:cNvPr>
            <p:cNvSpPr/>
            <p:nvPr/>
          </p:nvSpPr>
          <p:spPr bwMode="gray">
            <a:xfrm>
              <a:off x="3495737" y="2978984"/>
              <a:ext cx="2745817" cy="1458442"/>
            </a:xfrm>
            <a:prstGeom prst="rect">
              <a:avLst/>
            </a:prstGeom>
            <a:solidFill>
              <a:schemeClr val="bg1"/>
            </a:solidFill>
            <a:ln w="6350" algn="ctr">
              <a:noFill/>
              <a:miter lim="800000"/>
              <a:headEnd/>
              <a:tailEnd/>
            </a:ln>
          </p:spPr>
          <p:txBody>
            <a:bodyPr lIns="90000" tIns="72000" rIns="90000" bIns="72000" rtlCol="0" anchor="t"/>
            <a:lstStyle/>
            <a:p>
              <a:pPr defTabSz="914400" fontAlgn="base">
                <a:spcBef>
                  <a:spcPct val="50000"/>
                </a:spcBef>
                <a:spcAft>
                  <a:spcPct val="0"/>
                </a:spcAft>
                <a:buClr>
                  <a:srgbClr val="F0AB00"/>
                </a:buClr>
                <a:buSzPct val="80000"/>
              </a:pPr>
              <a:r>
                <a:rPr lang="en-US" sz="1200" kern="0">
                  <a:ea typeface="Arial Unicode MS" pitchFamily="34" charset="-128"/>
                  <a:cs typeface="Arial Unicode MS" pitchFamily="34" charset="-128"/>
                </a:rPr>
                <a:t>I placed an order on 03</a:t>
              </a:r>
              <a:r>
                <a:rPr lang="en-US" sz="1200" kern="0" baseline="30000">
                  <a:ea typeface="Arial Unicode MS" pitchFamily="34" charset="-128"/>
                  <a:cs typeface="Arial Unicode MS" pitchFamily="34" charset="-128"/>
                </a:rPr>
                <a:t>rd</a:t>
              </a:r>
              <a:r>
                <a:rPr lang="en-US" sz="1200" kern="0">
                  <a:ea typeface="Arial Unicode MS" pitchFamily="34" charset="-128"/>
                  <a:cs typeface="Arial Unicode MS" pitchFamily="34" charset="-128"/>
                </a:rPr>
                <a:t> March 2020 and still have not received it. Could you please tell me when it will arrive? My customer number is 123456 and my order number is 321456.</a:t>
              </a:r>
            </a:p>
            <a:p>
              <a:pPr defTabSz="914400" fontAlgn="base">
                <a:spcBef>
                  <a:spcPct val="50000"/>
                </a:spcBef>
                <a:spcAft>
                  <a:spcPct val="0"/>
                </a:spcAft>
                <a:buClr>
                  <a:srgbClr val="F0AB00"/>
                </a:buClr>
                <a:buSzPct val="80000"/>
              </a:pPr>
              <a:r>
                <a:rPr lang="en-US" sz="1200" kern="0">
                  <a:ea typeface="Arial Unicode MS" pitchFamily="34" charset="-128"/>
                  <a:cs typeface="Arial Unicode MS" pitchFamily="34" charset="-128"/>
                </a:rPr>
                <a:t>Thank you &amp; best regards,</a:t>
              </a:r>
            </a:p>
            <a:p>
              <a:pPr defTabSz="914400" fontAlgn="base">
                <a:spcBef>
                  <a:spcPct val="50000"/>
                </a:spcBef>
                <a:spcAft>
                  <a:spcPct val="0"/>
                </a:spcAft>
                <a:buClr>
                  <a:srgbClr val="F0AB00"/>
                </a:buClr>
                <a:buSzPct val="80000"/>
              </a:pPr>
              <a:r>
                <a:rPr kumimoji="0" lang="en-US" sz="1200" b="0" i="0" u="none" strike="noStrike" kern="0" cap="none" spc="0" normalizeH="0" baseline="0" noProof="0">
                  <a:ln>
                    <a:noFill/>
                  </a:ln>
                  <a:effectLst/>
                  <a:uLnTx/>
                  <a:uFillTx/>
                  <a:ea typeface="Arial Unicode MS" pitchFamily="34" charset="-128"/>
                  <a:cs typeface="Arial Unicode MS" pitchFamily="34" charset="-128"/>
                </a:rPr>
                <a:t>John</a:t>
              </a:r>
            </a:p>
          </p:txBody>
        </p:sp>
        <p:sp>
          <p:nvSpPr>
            <p:cNvPr id="33" name="Rectangle 32">
              <a:extLst>
                <a:ext uri="{FF2B5EF4-FFF2-40B4-BE49-F238E27FC236}">
                  <a16:creationId xmlns:a16="http://schemas.microsoft.com/office/drawing/2014/main" id="{431F45C5-337F-4A91-B11E-9BD8932F3C13}"/>
                </a:ext>
              </a:extLst>
            </p:cNvPr>
            <p:cNvSpPr/>
            <p:nvPr/>
          </p:nvSpPr>
          <p:spPr bwMode="gray">
            <a:xfrm>
              <a:off x="3495737" y="2625079"/>
              <a:ext cx="2226086" cy="207871"/>
            </a:xfrm>
            <a:prstGeom prst="rect">
              <a:avLst/>
            </a:prstGeom>
            <a:solidFill>
              <a:schemeClr val="bg1"/>
            </a:solidFill>
            <a:ln w="6350" algn="ctr">
              <a:noFill/>
              <a:miter lim="800000"/>
              <a:headEnd/>
              <a:tailEnd/>
            </a:ln>
          </p:spPr>
          <p:txBody>
            <a:bodyPr lIns="90000" tIns="72000" rIns="90000" bIns="72000" rtlCol="0" anchor="t"/>
            <a:lstStyle/>
            <a:p>
              <a:pPr defTabSz="914400" fontAlgn="base">
                <a:spcBef>
                  <a:spcPct val="50000"/>
                </a:spcBef>
                <a:spcAft>
                  <a:spcPct val="0"/>
                </a:spcAft>
                <a:buClr>
                  <a:srgbClr val="F0AB00"/>
                </a:buClr>
                <a:buSzPct val="80000"/>
              </a:pPr>
              <a:r>
                <a:rPr lang="en-US" sz="1200" kern="0">
                  <a:ea typeface="Arial Unicode MS" pitchFamily="34" charset="-128"/>
                  <a:cs typeface="Arial Unicode MS" pitchFamily="34" charset="-128"/>
                </a:rPr>
                <a:t>Dear Customer Agent,</a:t>
              </a:r>
              <a:endParaRPr kumimoji="0" lang="en-US" sz="1200" b="0" i="0" u="none" strike="noStrike" kern="0" cap="none" spc="0" normalizeH="0" baseline="0" noProof="0">
                <a:ln>
                  <a:noFill/>
                </a:ln>
                <a:effectLst/>
                <a:uLnTx/>
                <a:uFillTx/>
                <a:ea typeface="Arial Unicode MS" pitchFamily="34" charset="-128"/>
                <a:cs typeface="Arial Unicode MS" pitchFamily="34" charset="-128"/>
              </a:endParaRPr>
            </a:p>
          </p:txBody>
        </p:sp>
      </p:grpSp>
      <p:sp>
        <p:nvSpPr>
          <p:cNvPr id="34" name="Rectangle 33">
            <a:extLst>
              <a:ext uri="{FF2B5EF4-FFF2-40B4-BE49-F238E27FC236}">
                <a16:creationId xmlns:a16="http://schemas.microsoft.com/office/drawing/2014/main" id="{93C72880-DF2A-4383-85C7-6B7C8938876C}"/>
              </a:ext>
            </a:extLst>
          </p:cNvPr>
          <p:cNvSpPr/>
          <p:nvPr/>
        </p:nvSpPr>
        <p:spPr bwMode="gray">
          <a:xfrm>
            <a:off x="3654243" y="1720423"/>
            <a:ext cx="2475762" cy="207835"/>
          </a:xfrm>
          <a:prstGeom prst="rect">
            <a:avLst/>
          </a:prstGeom>
          <a:solidFill>
            <a:schemeClr val="bg1"/>
          </a:solidFill>
          <a:ln w="6350" algn="ctr">
            <a:solidFill>
              <a:schemeClr val="bg2"/>
            </a:solidFill>
            <a:miter lim="800000"/>
            <a:headEnd/>
            <a:tailEnd/>
          </a:ln>
        </p:spPr>
        <p:txBody>
          <a:bodyPr lIns="90000" tIns="72000" rIns="90000" bIns="72000" rtlCol="0" anchor="ctr"/>
          <a:lstStyle/>
          <a:p>
            <a:pPr defTabSz="914400" fontAlgn="base">
              <a:spcBef>
                <a:spcPct val="50000"/>
              </a:spcBef>
              <a:spcAft>
                <a:spcPct val="0"/>
              </a:spcAft>
              <a:buClr>
                <a:srgbClr val="F0AB00"/>
              </a:buClr>
              <a:buSzPct val="80000"/>
            </a:pPr>
            <a:r>
              <a:rPr lang="en-US" sz="1200" b="1" kern="0">
                <a:ea typeface="Arial Unicode MS"/>
                <a:cs typeface="Arial Unicode MS"/>
              </a:rPr>
              <a:t>Subject</a:t>
            </a:r>
            <a:r>
              <a:rPr lang="en-US" sz="1200" kern="0">
                <a:ea typeface="Arial Unicode MS"/>
                <a:cs typeface="Arial Unicode MS"/>
              </a:rPr>
              <a:t>: Question to my order</a:t>
            </a:r>
            <a:endParaRPr lang="en-US" sz="1100" b="0" i="0" u="none" strike="noStrike" kern="0" cap="none" spc="0" normalizeH="0" baseline="0" noProof="0">
              <a:ln>
                <a:noFill/>
              </a:ln>
              <a:effectLst/>
              <a:uLnTx/>
              <a:uFillTx/>
              <a:ea typeface="Arial Unicode MS" pitchFamily="34" charset="-128"/>
              <a:cs typeface="Arial Unicode MS" pitchFamily="34" charset="-128"/>
            </a:endParaRPr>
          </a:p>
        </p:txBody>
      </p:sp>
      <p:sp>
        <p:nvSpPr>
          <p:cNvPr id="36" name="Rectangle 35">
            <a:extLst>
              <a:ext uri="{FF2B5EF4-FFF2-40B4-BE49-F238E27FC236}">
                <a16:creationId xmlns:a16="http://schemas.microsoft.com/office/drawing/2014/main" id="{C40E4597-E41D-4B99-9B40-310F1B84A135}"/>
              </a:ext>
            </a:extLst>
          </p:cNvPr>
          <p:cNvSpPr/>
          <p:nvPr/>
        </p:nvSpPr>
        <p:spPr bwMode="gray">
          <a:xfrm>
            <a:off x="3654243" y="1955608"/>
            <a:ext cx="2475762" cy="207835"/>
          </a:xfrm>
          <a:prstGeom prst="rect">
            <a:avLst/>
          </a:prstGeom>
          <a:solidFill>
            <a:schemeClr val="bg1"/>
          </a:solidFill>
          <a:ln w="6350" algn="ctr">
            <a:solidFill>
              <a:schemeClr val="bg2"/>
            </a:solidFill>
            <a:miter lim="800000"/>
            <a:headEnd/>
            <a:tailEnd/>
          </a:ln>
        </p:spPr>
        <p:txBody>
          <a:bodyPr lIns="90000" tIns="72000" rIns="90000" bIns="72000" rtlCol="0" anchor="ctr"/>
          <a:lstStyle/>
          <a:p>
            <a:pPr defTabSz="914400">
              <a:spcBef>
                <a:spcPct val="50000"/>
              </a:spcBef>
              <a:spcAft>
                <a:spcPct val="0"/>
              </a:spcAft>
              <a:buClr>
                <a:srgbClr val="F0AB00"/>
              </a:buClr>
              <a:buSzPct val="80000"/>
            </a:pPr>
            <a:r>
              <a:rPr lang="en-US" sz="1200" b="1" kern="0">
                <a:ea typeface="Arial Unicode MS"/>
                <a:cs typeface="Arial Unicode MS"/>
              </a:rPr>
              <a:t>From</a:t>
            </a:r>
            <a:r>
              <a:rPr lang="en-US" sz="1200" kern="0">
                <a:ea typeface="Arial Unicode MS"/>
                <a:cs typeface="Arial Unicode MS"/>
              </a:rPr>
              <a:t>: john.travolta@mail.com</a:t>
            </a:r>
          </a:p>
        </p:txBody>
      </p:sp>
      <p:sp>
        <p:nvSpPr>
          <p:cNvPr id="37" name="Rectangle 36">
            <a:extLst>
              <a:ext uri="{FF2B5EF4-FFF2-40B4-BE49-F238E27FC236}">
                <a16:creationId xmlns:a16="http://schemas.microsoft.com/office/drawing/2014/main" id="{E3DA1E91-2BD4-4053-8929-522B28F4F684}"/>
              </a:ext>
            </a:extLst>
          </p:cNvPr>
          <p:cNvSpPr/>
          <p:nvPr/>
        </p:nvSpPr>
        <p:spPr bwMode="gray">
          <a:xfrm>
            <a:off x="3654243" y="2196390"/>
            <a:ext cx="2475762" cy="207835"/>
          </a:xfrm>
          <a:prstGeom prst="rect">
            <a:avLst/>
          </a:prstGeom>
          <a:solidFill>
            <a:schemeClr val="bg1"/>
          </a:solidFill>
          <a:ln w="6350" algn="ctr">
            <a:solidFill>
              <a:schemeClr val="bg2"/>
            </a:solidFill>
            <a:miter lim="800000"/>
            <a:headEnd/>
            <a:tailEnd/>
          </a:ln>
        </p:spPr>
        <p:txBody>
          <a:bodyPr lIns="90000" tIns="72000" rIns="90000" bIns="72000" rtlCol="0" anchor="ctr"/>
          <a:lstStyle/>
          <a:p>
            <a:pPr defTabSz="914400">
              <a:spcBef>
                <a:spcPct val="50000"/>
              </a:spcBef>
              <a:spcAft>
                <a:spcPct val="0"/>
              </a:spcAft>
              <a:buClr>
                <a:srgbClr val="F0AB00"/>
              </a:buClr>
              <a:buSzPct val="80000"/>
            </a:pPr>
            <a:r>
              <a:rPr lang="en-US" sz="1200" b="1" kern="0">
                <a:ea typeface="Arial Unicode MS"/>
                <a:cs typeface="Arial Unicode MS"/>
              </a:rPr>
              <a:t>To: </a:t>
            </a:r>
            <a:r>
              <a:rPr lang="en-US" sz="1200" kern="0">
                <a:ea typeface="Arial Unicode MS"/>
                <a:cs typeface="Arial Unicode MS"/>
              </a:rPr>
              <a:t>customerservice@shop.com</a:t>
            </a:r>
          </a:p>
        </p:txBody>
      </p:sp>
      <p:sp>
        <p:nvSpPr>
          <p:cNvPr id="38" name="Rectangle 37">
            <a:extLst>
              <a:ext uri="{FF2B5EF4-FFF2-40B4-BE49-F238E27FC236}">
                <a16:creationId xmlns:a16="http://schemas.microsoft.com/office/drawing/2014/main" id="{686B536F-64B0-42ED-9918-B063951B719F}"/>
              </a:ext>
            </a:extLst>
          </p:cNvPr>
          <p:cNvSpPr/>
          <p:nvPr/>
        </p:nvSpPr>
        <p:spPr bwMode="gray">
          <a:xfrm>
            <a:off x="3202502" y="1727907"/>
            <a:ext cx="415678" cy="688623"/>
          </a:xfrm>
          <a:prstGeom prst="rect">
            <a:avLst/>
          </a:prstGeom>
          <a:solidFill>
            <a:schemeClr val="bg1"/>
          </a:solidFill>
          <a:ln w="6350" algn="ctr">
            <a:solidFill>
              <a:schemeClr val="bg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40" name="Picture 39" descr="A picture containing sign, drawing&#10;&#10;Description automatically generated">
            <a:extLst>
              <a:ext uri="{FF2B5EF4-FFF2-40B4-BE49-F238E27FC236}">
                <a16:creationId xmlns:a16="http://schemas.microsoft.com/office/drawing/2014/main" id="{4D229590-F2EB-456D-92BF-22D2A256A17A}"/>
              </a:ext>
            </a:extLst>
          </p:cNvPr>
          <p:cNvPicPr>
            <a:picLocks noChangeAspect="1"/>
          </p:cNvPicPr>
          <p:nvPr/>
        </p:nvPicPr>
        <p:blipFill>
          <a:blip r:embed="rId8"/>
          <a:stretch>
            <a:fillRect/>
          </a:stretch>
        </p:blipFill>
        <p:spPr>
          <a:xfrm flipH="1">
            <a:off x="3133409" y="1782034"/>
            <a:ext cx="555618" cy="573831"/>
          </a:xfrm>
          <a:prstGeom prst="rect">
            <a:avLst/>
          </a:prstGeom>
        </p:spPr>
      </p:pic>
      <p:pic>
        <p:nvPicPr>
          <p:cNvPr id="41" name="Picture 10">
            <a:extLst>
              <a:ext uri="{FF2B5EF4-FFF2-40B4-BE49-F238E27FC236}">
                <a16:creationId xmlns:a16="http://schemas.microsoft.com/office/drawing/2014/main" id="{04C726FC-1E2A-49AB-A6FB-4BD4F3719DB8}"/>
              </a:ext>
            </a:extLst>
          </p:cNvPr>
          <p:cNvPicPr>
            <a:picLocks noChangeAspect="1"/>
          </p:cNvPicPr>
          <p:nvPr/>
        </p:nvPicPr>
        <p:blipFill>
          <a:blip r:embed="rId13"/>
          <a:stretch>
            <a:fillRect/>
          </a:stretch>
        </p:blipFill>
        <p:spPr>
          <a:xfrm>
            <a:off x="947040" y="1553991"/>
            <a:ext cx="1049860" cy="1049861"/>
          </a:xfrm>
          <a:prstGeom prst="rect">
            <a:avLst/>
          </a:prstGeom>
        </p:spPr>
      </p:pic>
    </p:spTree>
    <p:extLst>
      <p:ext uri="{BB962C8B-B14F-4D97-AF65-F5344CB8AC3E}">
        <p14:creationId xmlns:p14="http://schemas.microsoft.com/office/powerpoint/2010/main" val="3976962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FFDA2-A2B6-C943-810F-6E7E614B57AB}"/>
              </a:ext>
            </a:extLst>
          </p:cNvPr>
          <p:cNvSpPr>
            <a:spLocks noGrp="1"/>
          </p:cNvSpPr>
          <p:nvPr>
            <p:ph type="title"/>
          </p:nvPr>
        </p:nvSpPr>
        <p:spPr>
          <a:xfrm>
            <a:off x="522000" y="262800"/>
            <a:ext cx="11186476" cy="584775"/>
          </a:xfrm>
        </p:spPr>
        <p:txBody>
          <a:bodyPr/>
          <a:lstStyle/>
          <a:p>
            <a:r>
              <a:rPr lang="en-US"/>
              <a:t>Locating and Classifying Named Entities in Unstructured Text</a:t>
            </a:r>
            <a:br>
              <a:rPr lang="en-US"/>
            </a:br>
            <a:r>
              <a:rPr lang="en-US" sz="2000" b="1">
                <a:solidFill>
                  <a:schemeClr val="tx1"/>
                </a:solidFill>
              </a:rPr>
              <a:t>Solution: Business Entity Recognition</a:t>
            </a:r>
            <a:endParaRPr lang="en-US" b="1">
              <a:solidFill>
                <a:schemeClr val="tx1"/>
              </a:solidFill>
            </a:endParaRPr>
          </a:p>
        </p:txBody>
      </p:sp>
      <p:pic>
        <p:nvPicPr>
          <p:cNvPr id="3" name="Picture 2">
            <a:extLst>
              <a:ext uri="{FF2B5EF4-FFF2-40B4-BE49-F238E27FC236}">
                <a16:creationId xmlns:a16="http://schemas.microsoft.com/office/drawing/2014/main" id="{BC73C6EF-C132-48DE-87A3-9BE98E8AD098}"/>
              </a:ext>
            </a:extLst>
          </p:cNvPr>
          <p:cNvPicPr>
            <a:picLocks noChangeAspect="1"/>
          </p:cNvPicPr>
          <p:nvPr/>
        </p:nvPicPr>
        <p:blipFill>
          <a:blip r:embed="rId3"/>
          <a:stretch>
            <a:fillRect/>
          </a:stretch>
        </p:blipFill>
        <p:spPr>
          <a:xfrm rot="5400000">
            <a:off x="8223361" y="2381261"/>
            <a:ext cx="1274082" cy="1274082"/>
          </a:xfrm>
          <a:prstGeom prst="rect">
            <a:avLst/>
          </a:prstGeom>
        </p:spPr>
      </p:pic>
      <p:pic>
        <p:nvPicPr>
          <p:cNvPr id="4" name="Picture 3">
            <a:extLst>
              <a:ext uri="{FF2B5EF4-FFF2-40B4-BE49-F238E27FC236}">
                <a16:creationId xmlns:a16="http://schemas.microsoft.com/office/drawing/2014/main" id="{C8B92369-198B-4839-84B9-C2F6F3429E5C}"/>
              </a:ext>
            </a:extLst>
          </p:cNvPr>
          <p:cNvPicPr>
            <a:picLocks noChangeAspect="1"/>
          </p:cNvPicPr>
          <p:nvPr/>
        </p:nvPicPr>
        <p:blipFill>
          <a:blip r:embed="rId4"/>
          <a:stretch>
            <a:fillRect/>
          </a:stretch>
        </p:blipFill>
        <p:spPr>
          <a:xfrm>
            <a:off x="8125160" y="5537800"/>
            <a:ext cx="1451663" cy="1451663"/>
          </a:xfrm>
          <a:prstGeom prst="rect">
            <a:avLst/>
          </a:prstGeom>
        </p:spPr>
      </p:pic>
      <p:pic>
        <p:nvPicPr>
          <p:cNvPr id="5" name="Picture 4">
            <a:extLst>
              <a:ext uri="{FF2B5EF4-FFF2-40B4-BE49-F238E27FC236}">
                <a16:creationId xmlns:a16="http://schemas.microsoft.com/office/drawing/2014/main" id="{4BAF33BD-6E0D-488C-8183-F57C4FB6BF66}"/>
              </a:ext>
            </a:extLst>
          </p:cNvPr>
          <p:cNvPicPr>
            <a:picLocks noChangeAspect="1"/>
          </p:cNvPicPr>
          <p:nvPr/>
        </p:nvPicPr>
        <p:blipFill>
          <a:blip r:embed="rId5"/>
          <a:stretch>
            <a:fillRect/>
          </a:stretch>
        </p:blipFill>
        <p:spPr>
          <a:xfrm>
            <a:off x="6516756" y="4885402"/>
            <a:ext cx="1178649" cy="1178649"/>
          </a:xfrm>
          <a:prstGeom prst="rect">
            <a:avLst/>
          </a:prstGeom>
        </p:spPr>
      </p:pic>
      <p:sp>
        <p:nvSpPr>
          <p:cNvPr id="6" name="Textfeld 30">
            <a:extLst>
              <a:ext uri="{FF2B5EF4-FFF2-40B4-BE49-F238E27FC236}">
                <a16:creationId xmlns:a16="http://schemas.microsoft.com/office/drawing/2014/main" id="{54BF54A7-63BB-4D0C-8CEC-E08BFEA471D8}"/>
              </a:ext>
            </a:extLst>
          </p:cNvPr>
          <p:cNvSpPr txBox="1"/>
          <p:nvPr/>
        </p:nvSpPr>
        <p:spPr>
          <a:xfrm>
            <a:off x="7715213" y="4974786"/>
            <a:ext cx="2412327" cy="923330"/>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US" sz="1500" b="1" kern="0">
                <a:solidFill>
                  <a:srgbClr val="000000"/>
                </a:solidFill>
                <a:latin typeface="Arial" charset="0"/>
                <a:ea typeface="Arial" charset="0"/>
                <a:cs typeface="Arial" charset="0"/>
              </a:rPr>
              <a:t>Bob</a:t>
            </a:r>
            <a:br>
              <a:rPr lang="en-US" sz="1500" kern="0">
                <a:solidFill>
                  <a:srgbClr val="000000"/>
                </a:solidFill>
                <a:latin typeface="Arial"/>
                <a:ea typeface="Arial Unicode MS" pitchFamily="34" charset="-128"/>
                <a:cs typeface="Arial Unicode MS" pitchFamily="34" charset="-128"/>
              </a:rPr>
            </a:br>
            <a:r>
              <a:rPr lang="en-US" sz="1500" kern="0">
                <a:solidFill>
                  <a:srgbClr val="000000"/>
                </a:solidFill>
                <a:latin typeface="Arial"/>
                <a:ea typeface="Arial Unicode MS" pitchFamily="34" charset="-128"/>
                <a:cs typeface="Arial Unicode MS" pitchFamily="34" charset="-128"/>
              </a:rPr>
              <a:t>can now provide a faster response and use his time for value-creating tasks</a:t>
            </a:r>
          </a:p>
        </p:txBody>
      </p:sp>
      <p:grpSp>
        <p:nvGrpSpPr>
          <p:cNvPr id="7" name="Gruppierung 1">
            <a:extLst>
              <a:ext uri="{FF2B5EF4-FFF2-40B4-BE49-F238E27FC236}">
                <a16:creationId xmlns:a16="http://schemas.microsoft.com/office/drawing/2014/main" id="{575C79DD-F369-4FFB-9D18-473F0AA7E570}"/>
              </a:ext>
            </a:extLst>
          </p:cNvPr>
          <p:cNvGrpSpPr/>
          <p:nvPr/>
        </p:nvGrpSpPr>
        <p:grpSpPr>
          <a:xfrm>
            <a:off x="592311" y="3716957"/>
            <a:ext cx="1550318" cy="2567937"/>
            <a:chOff x="867014" y="3432520"/>
            <a:chExt cx="1550722" cy="2568606"/>
          </a:xfrm>
        </p:grpSpPr>
        <p:sp>
          <p:nvSpPr>
            <p:cNvPr id="8" name="Textfeld 31">
              <a:extLst>
                <a:ext uri="{FF2B5EF4-FFF2-40B4-BE49-F238E27FC236}">
                  <a16:creationId xmlns:a16="http://schemas.microsoft.com/office/drawing/2014/main" id="{A6FA40C1-B7EC-4BCA-AE75-08345874040B}"/>
                </a:ext>
              </a:extLst>
            </p:cNvPr>
            <p:cNvSpPr txBox="1"/>
            <p:nvPr/>
          </p:nvSpPr>
          <p:spPr>
            <a:xfrm>
              <a:off x="867014" y="5539461"/>
              <a:ext cx="1550722" cy="461665"/>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pPr>
              <a:r>
                <a:rPr lang="en-US" sz="1500" b="1" kern="0">
                  <a:solidFill>
                    <a:srgbClr val="000000"/>
                  </a:solidFill>
                  <a:latin typeface="Arial" charset="0"/>
                  <a:ea typeface="Arial" charset="0"/>
                  <a:cs typeface="Arial" charset="0"/>
                </a:rPr>
                <a:t>Bob,</a:t>
              </a:r>
              <a:br>
                <a:rPr lang="en-US" sz="1500" kern="0">
                  <a:solidFill>
                    <a:srgbClr val="000000"/>
                  </a:solidFill>
                  <a:latin typeface="Arial"/>
                  <a:ea typeface="Arial Unicode MS" pitchFamily="34" charset="-128"/>
                  <a:cs typeface="Arial Unicode MS" pitchFamily="34" charset="-128"/>
                </a:rPr>
              </a:br>
              <a:r>
                <a:rPr lang="en-US" sz="1500" kern="0">
                  <a:solidFill>
                    <a:srgbClr val="000000"/>
                  </a:solidFill>
                  <a:latin typeface="Arial"/>
                  <a:ea typeface="Arial Unicode MS" pitchFamily="34" charset="-128"/>
                  <a:cs typeface="Arial Unicode MS" pitchFamily="34" charset="-128"/>
                </a:rPr>
                <a:t>Customer Service</a:t>
              </a:r>
            </a:p>
          </p:txBody>
        </p:sp>
        <p:pic>
          <p:nvPicPr>
            <p:cNvPr id="9" name="Bild 34">
              <a:extLst>
                <a:ext uri="{FF2B5EF4-FFF2-40B4-BE49-F238E27FC236}">
                  <a16:creationId xmlns:a16="http://schemas.microsoft.com/office/drawing/2014/main" id="{6629E057-FE9C-40B1-95D0-8E3E63F994CD}"/>
                </a:ext>
              </a:extLst>
            </p:cNvPr>
            <p:cNvPicPr>
              <a:picLocks noChangeAspect="1"/>
            </p:cNvPicPr>
            <p:nvPr/>
          </p:nvPicPr>
          <p:blipFill>
            <a:blip r:embed="rId6"/>
            <a:stretch>
              <a:fillRect/>
            </a:stretch>
          </p:blipFill>
          <p:spPr>
            <a:xfrm>
              <a:off x="1092631" y="3432520"/>
              <a:ext cx="991001" cy="1758228"/>
            </a:xfrm>
            <a:prstGeom prst="rect">
              <a:avLst/>
            </a:prstGeom>
          </p:spPr>
        </p:pic>
      </p:grpSp>
      <p:grpSp>
        <p:nvGrpSpPr>
          <p:cNvPr id="10" name="Group 9">
            <a:extLst>
              <a:ext uri="{FF2B5EF4-FFF2-40B4-BE49-F238E27FC236}">
                <a16:creationId xmlns:a16="http://schemas.microsoft.com/office/drawing/2014/main" id="{BCA987A0-3935-4B96-8D90-29B5781CC224}"/>
              </a:ext>
            </a:extLst>
          </p:cNvPr>
          <p:cNvGrpSpPr/>
          <p:nvPr/>
        </p:nvGrpSpPr>
        <p:grpSpPr>
          <a:xfrm>
            <a:off x="528777" y="1553991"/>
            <a:ext cx="1895910" cy="2013407"/>
            <a:chOff x="926019" y="1513608"/>
            <a:chExt cx="1896404" cy="2013931"/>
          </a:xfrm>
        </p:grpSpPr>
        <p:pic>
          <p:nvPicPr>
            <p:cNvPr id="11" name="Picture 10">
              <a:extLst>
                <a:ext uri="{FF2B5EF4-FFF2-40B4-BE49-F238E27FC236}">
                  <a16:creationId xmlns:a16="http://schemas.microsoft.com/office/drawing/2014/main" id="{FCB1B1D5-4BF8-475B-A921-AFE2CCD8AE23}"/>
                </a:ext>
              </a:extLst>
            </p:cNvPr>
            <p:cNvPicPr>
              <a:picLocks noChangeAspect="1"/>
            </p:cNvPicPr>
            <p:nvPr/>
          </p:nvPicPr>
          <p:blipFill>
            <a:blip r:embed="rId7"/>
            <a:stretch>
              <a:fillRect/>
            </a:stretch>
          </p:blipFill>
          <p:spPr>
            <a:xfrm>
              <a:off x="1344391" y="1513608"/>
              <a:ext cx="1050134" cy="1050134"/>
            </a:xfrm>
            <a:prstGeom prst="rect">
              <a:avLst/>
            </a:prstGeom>
          </p:spPr>
        </p:pic>
        <p:sp>
          <p:nvSpPr>
            <p:cNvPr id="12" name="Isosceles Triangle 11">
              <a:extLst>
                <a:ext uri="{FF2B5EF4-FFF2-40B4-BE49-F238E27FC236}">
                  <a16:creationId xmlns:a16="http://schemas.microsoft.com/office/drawing/2014/main" id="{EF07381B-4C63-4D42-93A5-CFF41A7D63B4}"/>
                </a:ext>
              </a:extLst>
            </p:cNvPr>
            <p:cNvSpPr/>
            <p:nvPr/>
          </p:nvSpPr>
          <p:spPr bwMode="gray">
            <a:xfrm flipH="1" flipV="1">
              <a:off x="926019" y="1599946"/>
              <a:ext cx="1896404" cy="1927593"/>
            </a:xfrm>
            <a:prstGeom prst="triangle">
              <a:avLst/>
            </a:prstGeom>
            <a:noFill/>
            <a:ln w="19050" algn="ctr">
              <a:solidFill>
                <a:schemeClr val="tx2"/>
              </a:solidFill>
              <a:prstDash val="dash"/>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grpSp>
      <p:grpSp>
        <p:nvGrpSpPr>
          <p:cNvPr id="13" name="Group 12">
            <a:extLst>
              <a:ext uri="{FF2B5EF4-FFF2-40B4-BE49-F238E27FC236}">
                <a16:creationId xmlns:a16="http://schemas.microsoft.com/office/drawing/2014/main" id="{A6D330F2-860C-4F0D-B849-5C20CCD4134C}"/>
              </a:ext>
            </a:extLst>
          </p:cNvPr>
          <p:cNvGrpSpPr/>
          <p:nvPr/>
        </p:nvGrpSpPr>
        <p:grpSpPr>
          <a:xfrm>
            <a:off x="5643285" y="3448246"/>
            <a:ext cx="2489047" cy="1178649"/>
            <a:chOff x="7119739" y="476404"/>
            <a:chExt cx="2489047" cy="1178649"/>
          </a:xfrm>
        </p:grpSpPr>
        <p:grpSp>
          <p:nvGrpSpPr>
            <p:cNvPr id="14" name="Group 13">
              <a:extLst>
                <a:ext uri="{FF2B5EF4-FFF2-40B4-BE49-F238E27FC236}">
                  <a16:creationId xmlns:a16="http://schemas.microsoft.com/office/drawing/2014/main" id="{464387CF-E1BA-4622-B933-756C4C3814CF}"/>
                </a:ext>
              </a:extLst>
            </p:cNvPr>
            <p:cNvGrpSpPr/>
            <p:nvPr/>
          </p:nvGrpSpPr>
          <p:grpSpPr>
            <a:xfrm>
              <a:off x="7846767" y="592131"/>
              <a:ext cx="1762019" cy="996073"/>
              <a:chOff x="5221027" y="2395557"/>
              <a:chExt cx="1762478" cy="996334"/>
            </a:xfrm>
          </p:grpSpPr>
          <p:sp>
            <p:nvSpPr>
              <p:cNvPr id="16" name="Textfeld 31">
                <a:extLst>
                  <a:ext uri="{FF2B5EF4-FFF2-40B4-BE49-F238E27FC236}">
                    <a16:creationId xmlns:a16="http://schemas.microsoft.com/office/drawing/2014/main" id="{09E93F53-03D8-4AC6-A4B2-68FAEB449874}"/>
                  </a:ext>
                </a:extLst>
              </p:cNvPr>
              <p:cNvSpPr txBox="1"/>
              <p:nvPr/>
            </p:nvSpPr>
            <p:spPr>
              <a:xfrm>
                <a:off x="5948240" y="2496256"/>
                <a:ext cx="1035265" cy="738858"/>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pPr>
                <a:r>
                  <a:rPr lang="en-US" sz="1600" b="1" kern="0">
                    <a:solidFill>
                      <a:srgbClr val="000000"/>
                    </a:solidFill>
                    <a:latin typeface="Arial"/>
                    <a:ea typeface="Arial Unicode MS" pitchFamily="34" charset="-128"/>
                    <a:cs typeface="Arial Unicode MS" pitchFamily="34" charset="-128"/>
                  </a:rPr>
                  <a:t>Create customer ticket</a:t>
                </a:r>
              </a:p>
            </p:txBody>
          </p:sp>
          <p:pic>
            <p:nvPicPr>
              <p:cNvPr id="17" name="Picture 16">
                <a:extLst>
                  <a:ext uri="{FF2B5EF4-FFF2-40B4-BE49-F238E27FC236}">
                    <a16:creationId xmlns:a16="http://schemas.microsoft.com/office/drawing/2014/main" id="{4934F447-8906-4C52-9454-D6B79E8A8EB1}"/>
                  </a:ext>
                </a:extLst>
              </p:cNvPr>
              <p:cNvPicPr>
                <a:picLocks noChangeAspect="1"/>
              </p:cNvPicPr>
              <p:nvPr/>
            </p:nvPicPr>
            <p:blipFill>
              <a:blip r:embed="rId8"/>
              <a:stretch>
                <a:fillRect/>
              </a:stretch>
            </p:blipFill>
            <p:spPr>
              <a:xfrm>
                <a:off x="5221027" y="2395557"/>
                <a:ext cx="996334" cy="996334"/>
              </a:xfrm>
              <a:prstGeom prst="rect">
                <a:avLst/>
              </a:prstGeom>
            </p:spPr>
          </p:pic>
        </p:grpSp>
        <p:pic>
          <p:nvPicPr>
            <p:cNvPr id="15" name="Picture 14">
              <a:extLst>
                <a:ext uri="{FF2B5EF4-FFF2-40B4-BE49-F238E27FC236}">
                  <a16:creationId xmlns:a16="http://schemas.microsoft.com/office/drawing/2014/main" id="{EBFBBAE2-F4AB-476C-AFCB-08EE8B84E9B5}"/>
                </a:ext>
              </a:extLst>
            </p:cNvPr>
            <p:cNvPicPr>
              <a:picLocks noChangeAspect="1"/>
            </p:cNvPicPr>
            <p:nvPr/>
          </p:nvPicPr>
          <p:blipFill>
            <a:blip r:embed="rId3"/>
            <a:stretch>
              <a:fillRect/>
            </a:stretch>
          </p:blipFill>
          <p:spPr>
            <a:xfrm>
              <a:off x="7119739" y="476404"/>
              <a:ext cx="1178649" cy="1178649"/>
            </a:xfrm>
            <a:prstGeom prst="rect">
              <a:avLst/>
            </a:prstGeom>
          </p:spPr>
        </p:pic>
      </p:grpSp>
      <p:sp>
        <p:nvSpPr>
          <p:cNvPr id="18" name="Rectangle: Rounded Corners 17">
            <a:extLst>
              <a:ext uri="{FF2B5EF4-FFF2-40B4-BE49-F238E27FC236}">
                <a16:creationId xmlns:a16="http://schemas.microsoft.com/office/drawing/2014/main" id="{8852A13A-8D2B-4212-B08E-F9DDA3743F37}"/>
              </a:ext>
            </a:extLst>
          </p:cNvPr>
          <p:cNvSpPr/>
          <p:nvPr/>
        </p:nvSpPr>
        <p:spPr bwMode="gray">
          <a:xfrm>
            <a:off x="6561777" y="1303427"/>
            <a:ext cx="4737453" cy="1199434"/>
          </a:xfrm>
          <a:prstGeom prst="roundRect">
            <a:avLst>
              <a:gd name="adj" fmla="val 7390"/>
            </a:avLst>
          </a:prstGeom>
          <a:noFill/>
          <a:ln w="25400" algn="ctr">
            <a:solidFill>
              <a:srgbClr val="F0AB00"/>
            </a:solidFill>
            <a:prstDash val="sysDot"/>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pic>
        <p:nvPicPr>
          <p:cNvPr id="19" name="Picture 18">
            <a:extLst>
              <a:ext uri="{FF2B5EF4-FFF2-40B4-BE49-F238E27FC236}">
                <a16:creationId xmlns:a16="http://schemas.microsoft.com/office/drawing/2014/main" id="{953CDBFB-2EC4-4106-BABF-FD0A6D545731}"/>
              </a:ext>
            </a:extLst>
          </p:cNvPr>
          <p:cNvPicPr>
            <a:picLocks noChangeAspect="1"/>
          </p:cNvPicPr>
          <p:nvPr/>
        </p:nvPicPr>
        <p:blipFill>
          <a:blip r:embed="rId3"/>
          <a:stretch>
            <a:fillRect/>
          </a:stretch>
        </p:blipFill>
        <p:spPr>
          <a:xfrm>
            <a:off x="7690646" y="3432161"/>
            <a:ext cx="1178649" cy="1178649"/>
          </a:xfrm>
          <a:prstGeom prst="rect">
            <a:avLst/>
          </a:prstGeom>
        </p:spPr>
      </p:pic>
      <p:pic>
        <p:nvPicPr>
          <p:cNvPr id="20" name="Picture 19">
            <a:extLst>
              <a:ext uri="{FF2B5EF4-FFF2-40B4-BE49-F238E27FC236}">
                <a16:creationId xmlns:a16="http://schemas.microsoft.com/office/drawing/2014/main" id="{51AFE189-6FF4-4DF3-B269-89C040F868CB}"/>
              </a:ext>
            </a:extLst>
          </p:cNvPr>
          <p:cNvPicPr>
            <a:picLocks noChangeAspect="1"/>
          </p:cNvPicPr>
          <p:nvPr/>
        </p:nvPicPr>
        <p:blipFill>
          <a:blip r:embed="rId3"/>
          <a:stretch>
            <a:fillRect/>
          </a:stretch>
        </p:blipFill>
        <p:spPr>
          <a:xfrm>
            <a:off x="5646177" y="1337920"/>
            <a:ext cx="1178649" cy="1178649"/>
          </a:xfrm>
          <a:prstGeom prst="rect">
            <a:avLst/>
          </a:prstGeom>
        </p:spPr>
      </p:pic>
      <p:pic>
        <p:nvPicPr>
          <p:cNvPr id="21" name="Bild 34">
            <a:extLst>
              <a:ext uri="{FF2B5EF4-FFF2-40B4-BE49-F238E27FC236}">
                <a16:creationId xmlns:a16="http://schemas.microsoft.com/office/drawing/2014/main" id="{19A457DA-7692-4914-9791-DE8E623863D0}"/>
              </a:ext>
            </a:extLst>
          </p:cNvPr>
          <p:cNvPicPr>
            <a:picLocks noChangeAspect="1"/>
          </p:cNvPicPr>
          <p:nvPr/>
        </p:nvPicPr>
        <p:blipFill>
          <a:blip r:embed="rId6"/>
          <a:stretch>
            <a:fillRect/>
          </a:stretch>
        </p:blipFill>
        <p:spPr>
          <a:xfrm>
            <a:off x="8670435" y="3495479"/>
            <a:ext cx="511293" cy="923298"/>
          </a:xfrm>
          <a:prstGeom prst="rect">
            <a:avLst/>
          </a:prstGeom>
        </p:spPr>
      </p:pic>
      <p:grpSp>
        <p:nvGrpSpPr>
          <p:cNvPr id="22" name="Group 21">
            <a:extLst>
              <a:ext uri="{FF2B5EF4-FFF2-40B4-BE49-F238E27FC236}">
                <a16:creationId xmlns:a16="http://schemas.microsoft.com/office/drawing/2014/main" id="{FEF1312D-DFB7-43BC-9FF4-78A081113DD0}"/>
              </a:ext>
            </a:extLst>
          </p:cNvPr>
          <p:cNvGrpSpPr/>
          <p:nvPr/>
        </p:nvGrpSpPr>
        <p:grpSpPr>
          <a:xfrm>
            <a:off x="9347480" y="2707830"/>
            <a:ext cx="2337907" cy="2119206"/>
            <a:chOff x="9325044" y="2850705"/>
            <a:chExt cx="2337907" cy="2119206"/>
          </a:xfrm>
        </p:grpSpPr>
        <p:grpSp>
          <p:nvGrpSpPr>
            <p:cNvPr id="23" name="Group 22">
              <a:extLst>
                <a:ext uri="{FF2B5EF4-FFF2-40B4-BE49-F238E27FC236}">
                  <a16:creationId xmlns:a16="http://schemas.microsoft.com/office/drawing/2014/main" id="{0B86C744-4832-4B30-A263-0472768C2ADC}"/>
                </a:ext>
              </a:extLst>
            </p:cNvPr>
            <p:cNvGrpSpPr/>
            <p:nvPr/>
          </p:nvGrpSpPr>
          <p:grpSpPr>
            <a:xfrm>
              <a:off x="9824672" y="3353283"/>
              <a:ext cx="1781622" cy="1292662"/>
              <a:chOff x="6727277" y="-1772278"/>
              <a:chExt cx="1782089" cy="1293001"/>
            </a:xfrm>
          </p:grpSpPr>
          <p:grpSp>
            <p:nvGrpSpPr>
              <p:cNvPr id="25" name="Group 24">
                <a:extLst>
                  <a:ext uri="{FF2B5EF4-FFF2-40B4-BE49-F238E27FC236}">
                    <a16:creationId xmlns:a16="http://schemas.microsoft.com/office/drawing/2014/main" id="{C91FF0AB-1CE5-40E1-8D5A-E20EFCAA81C4}"/>
                  </a:ext>
                </a:extLst>
              </p:cNvPr>
              <p:cNvGrpSpPr/>
              <p:nvPr/>
            </p:nvGrpSpPr>
            <p:grpSpPr>
              <a:xfrm>
                <a:off x="6727277" y="-1530569"/>
                <a:ext cx="792934" cy="758834"/>
                <a:chOff x="4364273" y="-2469369"/>
                <a:chExt cx="1077850" cy="1024029"/>
              </a:xfrm>
            </p:grpSpPr>
            <p:pic>
              <p:nvPicPr>
                <p:cNvPr id="27" name="Picture 26">
                  <a:extLst>
                    <a:ext uri="{FF2B5EF4-FFF2-40B4-BE49-F238E27FC236}">
                      <a16:creationId xmlns:a16="http://schemas.microsoft.com/office/drawing/2014/main" id="{6B22E7C9-6E9A-4DD1-9426-F7FC28222FFF}"/>
                    </a:ext>
                  </a:extLst>
                </p:cNvPr>
                <p:cNvPicPr>
                  <a:picLocks noChangeAspect="1"/>
                </p:cNvPicPr>
                <p:nvPr/>
              </p:nvPicPr>
              <p:blipFill>
                <a:blip r:embed="rId9"/>
                <a:stretch>
                  <a:fillRect/>
                </a:stretch>
              </p:blipFill>
              <p:spPr>
                <a:xfrm>
                  <a:off x="4364273" y="-2469369"/>
                  <a:ext cx="854065" cy="854066"/>
                </a:xfrm>
                <a:prstGeom prst="rect">
                  <a:avLst/>
                </a:prstGeom>
              </p:spPr>
            </p:pic>
            <p:pic>
              <p:nvPicPr>
                <p:cNvPr id="28" name="Picture 27">
                  <a:extLst>
                    <a:ext uri="{FF2B5EF4-FFF2-40B4-BE49-F238E27FC236}">
                      <a16:creationId xmlns:a16="http://schemas.microsoft.com/office/drawing/2014/main" id="{FCCD15A1-095D-47E1-975F-83CD7749C548}"/>
                    </a:ext>
                  </a:extLst>
                </p:cNvPr>
                <p:cNvPicPr>
                  <a:picLocks noChangeAspect="1"/>
                </p:cNvPicPr>
                <p:nvPr/>
              </p:nvPicPr>
              <p:blipFill>
                <a:blip r:embed="rId10"/>
                <a:stretch>
                  <a:fillRect/>
                </a:stretch>
              </p:blipFill>
              <p:spPr>
                <a:xfrm>
                  <a:off x="4920139" y="-1967322"/>
                  <a:ext cx="521984" cy="521982"/>
                </a:xfrm>
                <a:prstGeom prst="rect">
                  <a:avLst/>
                </a:prstGeom>
              </p:spPr>
            </p:pic>
          </p:grpSp>
          <p:sp>
            <p:nvSpPr>
              <p:cNvPr id="26" name="Textfeld 31">
                <a:extLst>
                  <a:ext uri="{FF2B5EF4-FFF2-40B4-BE49-F238E27FC236}">
                    <a16:creationId xmlns:a16="http://schemas.microsoft.com/office/drawing/2014/main" id="{C3EC292C-99A5-47AC-B533-4C37E70BCCBB}"/>
                  </a:ext>
                </a:extLst>
              </p:cNvPr>
              <p:cNvSpPr txBox="1"/>
              <p:nvPr/>
            </p:nvSpPr>
            <p:spPr>
              <a:xfrm>
                <a:off x="7448998" y="-1772278"/>
                <a:ext cx="1060368" cy="1293001"/>
              </a:xfrm>
              <a:prstGeom prst="rect">
                <a:avLst/>
              </a:prstGeom>
              <a:noFill/>
            </p:spPr>
            <p:txBody>
              <a:bodyPr wrap="square" lIns="0" tIns="0" rIns="0" bIns="0" rtlCol="0">
                <a:spAutoFit/>
              </a:bodyPr>
              <a:lstStyle/>
              <a:p>
                <a:pPr algn="r" defTabSz="1088449" fontAlgn="base">
                  <a:spcBef>
                    <a:spcPct val="50000"/>
                  </a:spcBef>
                  <a:spcAft>
                    <a:spcPct val="0"/>
                  </a:spcAft>
                  <a:buClr>
                    <a:srgbClr val="F0AB00"/>
                  </a:buClr>
                  <a:buSzPct val="80000"/>
                </a:pPr>
                <a:r>
                  <a:rPr lang="en-US" sz="1400" kern="0">
                    <a:solidFill>
                      <a:srgbClr val="000000"/>
                    </a:solidFill>
                    <a:ea typeface="Arial Unicode MS" pitchFamily="34" charset="-128"/>
                    <a:cs typeface="Arial Unicode MS" pitchFamily="34" charset="-128"/>
                  </a:rPr>
                  <a:t>Possibility for a</a:t>
                </a:r>
                <a:r>
                  <a:rPr lang="en-US" sz="1400" kern="0">
                    <a:solidFill>
                      <a:srgbClr val="000000"/>
                    </a:solidFill>
                    <a:latin typeface="Arial"/>
                    <a:ea typeface="Arial Unicode MS" pitchFamily="34" charset="-128"/>
                    <a:cs typeface="Arial Unicode MS" pitchFamily="34" charset="-128"/>
                  </a:rPr>
                  <a:t>utomated research &amp; processing in various systems</a:t>
                </a:r>
              </a:p>
            </p:txBody>
          </p:sp>
        </p:grpSp>
        <p:sp>
          <p:nvSpPr>
            <p:cNvPr id="24" name="Isosceles Triangle 23">
              <a:extLst>
                <a:ext uri="{FF2B5EF4-FFF2-40B4-BE49-F238E27FC236}">
                  <a16:creationId xmlns:a16="http://schemas.microsoft.com/office/drawing/2014/main" id="{2B34BE2D-0884-4D35-B8A8-E7EAAB3F1A44}"/>
                </a:ext>
              </a:extLst>
            </p:cNvPr>
            <p:cNvSpPr/>
            <p:nvPr/>
          </p:nvSpPr>
          <p:spPr bwMode="gray">
            <a:xfrm rot="5400000" flipH="1" flipV="1">
              <a:off x="9434395" y="2741354"/>
              <a:ext cx="2119206" cy="2337907"/>
            </a:xfrm>
            <a:prstGeom prst="triangle">
              <a:avLst/>
            </a:prstGeom>
            <a:noFill/>
            <a:ln w="19050" algn="ctr">
              <a:solidFill>
                <a:schemeClr val="tx2"/>
              </a:solidFill>
              <a:prstDash val="dash"/>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grpSp>
      <p:grpSp>
        <p:nvGrpSpPr>
          <p:cNvPr id="29" name="Group 28">
            <a:extLst>
              <a:ext uri="{FF2B5EF4-FFF2-40B4-BE49-F238E27FC236}">
                <a16:creationId xmlns:a16="http://schemas.microsoft.com/office/drawing/2014/main" id="{3E25C0C5-5B21-4EEC-A651-1CA82B7F28C5}"/>
              </a:ext>
            </a:extLst>
          </p:cNvPr>
          <p:cNvGrpSpPr/>
          <p:nvPr/>
        </p:nvGrpSpPr>
        <p:grpSpPr>
          <a:xfrm>
            <a:off x="6716826" y="1569708"/>
            <a:ext cx="1937073" cy="646331"/>
            <a:chOff x="6362660" y="1550866"/>
            <a:chExt cx="1937073" cy="646331"/>
          </a:xfrm>
        </p:grpSpPr>
        <p:sp>
          <p:nvSpPr>
            <p:cNvPr id="30" name="Textfeld 31">
              <a:extLst>
                <a:ext uri="{FF2B5EF4-FFF2-40B4-BE49-F238E27FC236}">
                  <a16:creationId xmlns:a16="http://schemas.microsoft.com/office/drawing/2014/main" id="{CC4D26BF-CEA4-4E2C-910D-53A780875876}"/>
                </a:ext>
              </a:extLst>
            </p:cNvPr>
            <p:cNvSpPr txBox="1"/>
            <p:nvPr/>
          </p:nvSpPr>
          <p:spPr>
            <a:xfrm>
              <a:off x="6982575" y="1550866"/>
              <a:ext cx="1317158" cy="646331"/>
            </a:xfrm>
            <a:prstGeom prst="rect">
              <a:avLst/>
            </a:prstGeom>
            <a:noFill/>
          </p:spPr>
          <p:txBody>
            <a:bodyPr wrap="square" lIns="0" tIns="0" rIns="0" bIns="0" rtlCol="0" anchor="t">
              <a:spAutoFit/>
            </a:bodyPr>
            <a:lstStyle/>
            <a:p>
              <a:pPr algn="ctr" defTabSz="1088449" fontAlgn="base">
                <a:spcBef>
                  <a:spcPct val="50000"/>
                </a:spcBef>
                <a:spcAft>
                  <a:spcPct val="0"/>
                </a:spcAft>
                <a:buClr>
                  <a:srgbClr val="F0AB00"/>
                </a:buClr>
                <a:buSzPct val="80000"/>
              </a:pPr>
              <a:r>
                <a:rPr lang="en-US" sz="1400" b="1" kern="0">
                  <a:solidFill>
                    <a:srgbClr val="000000"/>
                  </a:solidFill>
                  <a:latin typeface="Arial"/>
                  <a:ea typeface="Arial" charset="0"/>
                  <a:cs typeface="Arial"/>
                </a:rPr>
                <a:t>Business Entity Recognition</a:t>
              </a:r>
              <a:endParaRPr lang="en-US" sz="1400" kern="0">
                <a:solidFill>
                  <a:srgbClr val="000000"/>
                </a:solidFill>
                <a:latin typeface="Arial"/>
                <a:ea typeface="Arial Unicode MS" pitchFamily="34" charset="-128"/>
                <a:cs typeface="Arial Unicode MS" pitchFamily="34" charset="-128"/>
              </a:endParaRPr>
            </a:p>
          </p:txBody>
        </p:sp>
        <p:pic>
          <p:nvPicPr>
            <p:cNvPr id="31" name="Graphic 30">
              <a:extLst>
                <a:ext uri="{FF2B5EF4-FFF2-40B4-BE49-F238E27FC236}">
                  <a16:creationId xmlns:a16="http://schemas.microsoft.com/office/drawing/2014/main" id="{B94B5A85-8475-46D9-9A77-51470314998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62660" y="1623514"/>
              <a:ext cx="542236" cy="542236"/>
            </a:xfrm>
            <a:prstGeom prst="rect">
              <a:avLst/>
            </a:prstGeom>
          </p:spPr>
        </p:pic>
      </p:grpSp>
      <p:graphicFrame>
        <p:nvGraphicFramePr>
          <p:cNvPr id="40" name="Table 39">
            <a:extLst>
              <a:ext uri="{FF2B5EF4-FFF2-40B4-BE49-F238E27FC236}">
                <a16:creationId xmlns:a16="http://schemas.microsoft.com/office/drawing/2014/main" id="{91F26F87-DEE7-4C0F-98C5-B4A316E9D22A}"/>
              </a:ext>
            </a:extLst>
          </p:cNvPr>
          <p:cNvGraphicFramePr>
            <a:graphicFrameLocks noGrp="1"/>
          </p:cNvGraphicFramePr>
          <p:nvPr/>
        </p:nvGraphicFramePr>
        <p:xfrm>
          <a:off x="8784614" y="1410258"/>
          <a:ext cx="2408061" cy="983829"/>
        </p:xfrm>
        <a:graphic>
          <a:graphicData uri="http://schemas.openxmlformats.org/drawingml/2006/table">
            <a:tbl>
              <a:tblPr firstRow="1" bandRow="1">
                <a:tableStyleId>{2D5ABB26-0587-4C30-8999-92F81FD0307C}</a:tableStyleId>
              </a:tblPr>
              <a:tblGrid>
                <a:gridCol w="1161817">
                  <a:extLst>
                    <a:ext uri="{9D8B030D-6E8A-4147-A177-3AD203B41FA5}">
                      <a16:colId xmlns:a16="http://schemas.microsoft.com/office/drawing/2014/main" val="474642860"/>
                    </a:ext>
                  </a:extLst>
                </a:gridCol>
                <a:gridCol w="1246244">
                  <a:extLst>
                    <a:ext uri="{9D8B030D-6E8A-4147-A177-3AD203B41FA5}">
                      <a16:colId xmlns:a16="http://schemas.microsoft.com/office/drawing/2014/main" val="2686271870"/>
                    </a:ext>
                  </a:extLst>
                </a:gridCol>
              </a:tblGrid>
              <a:tr h="327943">
                <a:tc>
                  <a:txBody>
                    <a:bodyPr/>
                    <a:lstStyle/>
                    <a:p>
                      <a:pPr algn="ctr"/>
                      <a:r>
                        <a:rPr lang="en-US" sz="1400" b="1"/>
                        <a:t>Customer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1088231">
                        <a:lnSpc>
                          <a:spcPct val="100000"/>
                        </a:lnSpc>
                        <a:spcBef>
                          <a:spcPts val="0"/>
                        </a:spcBef>
                        <a:spcAft>
                          <a:spcPts val="0"/>
                        </a:spcAft>
                        <a:buClrTx/>
                        <a:buSzTx/>
                        <a:buNone/>
                        <a:tabLst/>
                        <a:defRPr/>
                      </a:pPr>
                      <a:r>
                        <a:rPr lang="en-US" sz="1400" kern="0">
                          <a:solidFill>
                            <a:srgbClr val="000000"/>
                          </a:solidFill>
                          <a:latin typeface="+mn-lt"/>
                          <a:ea typeface="Arial Unicode MS"/>
                          <a:cs typeface="Arial Unicode MS"/>
                        </a:rPr>
                        <a:t>123456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300927"/>
                  </a:ext>
                </a:extLst>
              </a:tr>
              <a:tr h="327943">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400" b="1"/>
                        <a:t>Order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400" kern="0">
                          <a:solidFill>
                            <a:srgbClr val="000000"/>
                          </a:solidFill>
                          <a:latin typeface="+mn-lt"/>
                          <a:ea typeface="Arial Unicode MS"/>
                          <a:cs typeface="Arial Unicode MS"/>
                        </a:rPr>
                        <a:t>321456</a:t>
                      </a:r>
                      <a:endParaRPr lang="en-US" sz="1400">
                        <a:ea typeface="Arial Unicode MS"/>
                        <a:cs typeface="Arial Unicode M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3022449"/>
                  </a:ext>
                </a:extLst>
              </a:tr>
              <a:tr h="327943">
                <a:tc>
                  <a:txBody>
                    <a:bodyPr/>
                    <a:lstStyle/>
                    <a:p>
                      <a:pPr algn="ctr"/>
                      <a:r>
                        <a:rPr lang="en-US" sz="1400" b="1"/>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400"/>
                        <a:t>03.03.2020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1617579"/>
                  </a:ext>
                </a:extLst>
              </a:tr>
            </a:tbl>
          </a:graphicData>
        </a:graphic>
      </p:graphicFrame>
      <p:grpSp>
        <p:nvGrpSpPr>
          <p:cNvPr id="42" name="Group 41">
            <a:extLst>
              <a:ext uri="{FF2B5EF4-FFF2-40B4-BE49-F238E27FC236}">
                <a16:creationId xmlns:a16="http://schemas.microsoft.com/office/drawing/2014/main" id="{1BB976ED-0357-4FA6-9BEC-F91A8DF7F2A2}"/>
              </a:ext>
            </a:extLst>
          </p:cNvPr>
          <p:cNvGrpSpPr/>
          <p:nvPr/>
        </p:nvGrpSpPr>
        <p:grpSpPr>
          <a:xfrm>
            <a:off x="2367921" y="1534864"/>
            <a:ext cx="3520470" cy="3080578"/>
            <a:chOff x="2367921" y="1534864"/>
            <a:chExt cx="3520470" cy="3080578"/>
          </a:xfrm>
        </p:grpSpPr>
        <p:grpSp>
          <p:nvGrpSpPr>
            <p:cNvPr id="32" name="Group 31">
              <a:extLst>
                <a:ext uri="{FF2B5EF4-FFF2-40B4-BE49-F238E27FC236}">
                  <a16:creationId xmlns:a16="http://schemas.microsoft.com/office/drawing/2014/main" id="{52459DFA-011B-4013-8DF6-B864E116F0CE}"/>
                </a:ext>
              </a:extLst>
            </p:cNvPr>
            <p:cNvGrpSpPr/>
            <p:nvPr/>
          </p:nvGrpSpPr>
          <p:grpSpPr>
            <a:xfrm>
              <a:off x="2367921" y="1534864"/>
              <a:ext cx="3520470" cy="3080578"/>
              <a:chOff x="2960742" y="1685382"/>
              <a:chExt cx="3520470" cy="3080578"/>
            </a:xfrm>
          </p:grpSpPr>
          <p:grpSp>
            <p:nvGrpSpPr>
              <p:cNvPr id="46" name="Group 45">
                <a:extLst>
                  <a:ext uri="{FF2B5EF4-FFF2-40B4-BE49-F238E27FC236}">
                    <a16:creationId xmlns:a16="http://schemas.microsoft.com/office/drawing/2014/main" id="{5FB58612-9D00-4543-9CD3-C8DA545CB8A6}"/>
                  </a:ext>
                </a:extLst>
              </p:cNvPr>
              <p:cNvGrpSpPr/>
              <p:nvPr/>
            </p:nvGrpSpPr>
            <p:grpSpPr>
              <a:xfrm>
                <a:off x="2960742" y="1685382"/>
                <a:ext cx="3520470" cy="3080578"/>
                <a:chOff x="2703980" y="1184366"/>
                <a:chExt cx="2909478" cy="2314484"/>
              </a:xfrm>
            </p:grpSpPr>
            <p:sp>
              <p:nvSpPr>
                <p:cNvPr id="49" name="Rectangle 48">
                  <a:extLst>
                    <a:ext uri="{FF2B5EF4-FFF2-40B4-BE49-F238E27FC236}">
                      <a16:creationId xmlns:a16="http://schemas.microsoft.com/office/drawing/2014/main" id="{8394E1FC-0123-4B94-834D-52CBAF1AE628}"/>
                    </a:ext>
                  </a:extLst>
                </p:cNvPr>
                <p:cNvSpPr/>
                <p:nvPr/>
              </p:nvSpPr>
              <p:spPr bwMode="gray">
                <a:xfrm>
                  <a:off x="3138320" y="1251767"/>
                  <a:ext cx="2387600" cy="2000250"/>
                </a:xfrm>
                <a:prstGeom prst="rect">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grpSp>
              <p:nvGrpSpPr>
                <p:cNvPr id="59" name="Group 58">
                  <a:extLst>
                    <a:ext uri="{FF2B5EF4-FFF2-40B4-BE49-F238E27FC236}">
                      <a16:creationId xmlns:a16="http://schemas.microsoft.com/office/drawing/2014/main" id="{C6C3229B-FFB9-424F-9746-1E5F8091B717}"/>
                    </a:ext>
                  </a:extLst>
                </p:cNvPr>
                <p:cNvGrpSpPr/>
                <p:nvPr/>
              </p:nvGrpSpPr>
              <p:grpSpPr>
                <a:xfrm>
                  <a:off x="2703980" y="1184366"/>
                  <a:ext cx="2909478" cy="2314484"/>
                  <a:chOff x="2703980" y="1184366"/>
                  <a:chExt cx="2909478" cy="2314484"/>
                </a:xfrm>
              </p:grpSpPr>
              <p:pic>
                <p:nvPicPr>
                  <p:cNvPr id="60" name="Picture 59">
                    <a:extLst>
                      <a:ext uri="{FF2B5EF4-FFF2-40B4-BE49-F238E27FC236}">
                        <a16:creationId xmlns:a16="http://schemas.microsoft.com/office/drawing/2014/main" id="{B98517DB-3A68-4F40-BC81-17C2C9CC944B}"/>
                      </a:ext>
                    </a:extLst>
                  </p:cNvPr>
                  <p:cNvPicPr>
                    <a:picLocks noChangeAspect="1"/>
                  </p:cNvPicPr>
                  <p:nvPr/>
                </p:nvPicPr>
                <p:blipFill>
                  <a:blip r:embed="rId13"/>
                  <a:stretch>
                    <a:fillRect/>
                  </a:stretch>
                </p:blipFill>
                <p:spPr>
                  <a:xfrm>
                    <a:off x="2703980" y="1184366"/>
                    <a:ext cx="2909478" cy="2314484"/>
                  </a:xfrm>
                  <a:prstGeom prst="rect">
                    <a:avLst/>
                  </a:prstGeom>
                </p:spPr>
              </p:pic>
              <p:pic>
                <p:nvPicPr>
                  <p:cNvPr id="61" name="Picture 60">
                    <a:extLst>
                      <a:ext uri="{FF2B5EF4-FFF2-40B4-BE49-F238E27FC236}">
                        <a16:creationId xmlns:a16="http://schemas.microsoft.com/office/drawing/2014/main" id="{E78EF14C-D200-4626-8E05-D09BCBE30442}"/>
                      </a:ext>
                    </a:extLst>
                  </p:cNvPr>
                  <p:cNvPicPr>
                    <a:picLocks noChangeAspect="1"/>
                  </p:cNvPicPr>
                  <p:nvPr/>
                </p:nvPicPr>
                <p:blipFill>
                  <a:blip r:embed="rId14"/>
                  <a:stretch>
                    <a:fillRect/>
                  </a:stretch>
                </p:blipFill>
                <p:spPr>
                  <a:xfrm>
                    <a:off x="3120632" y="1239066"/>
                    <a:ext cx="2433260" cy="2189933"/>
                  </a:xfrm>
                  <a:prstGeom prst="rect">
                    <a:avLst/>
                  </a:prstGeom>
                </p:spPr>
              </p:pic>
            </p:grpSp>
          </p:grpSp>
          <p:sp>
            <p:nvSpPr>
              <p:cNvPr id="47" name="Rectangle 46">
                <a:extLst>
                  <a:ext uri="{FF2B5EF4-FFF2-40B4-BE49-F238E27FC236}">
                    <a16:creationId xmlns:a16="http://schemas.microsoft.com/office/drawing/2014/main" id="{65F065CC-CAE6-4991-8EE2-069A4B423D49}"/>
                  </a:ext>
                </a:extLst>
              </p:cNvPr>
              <p:cNvSpPr/>
              <p:nvPr/>
            </p:nvSpPr>
            <p:spPr bwMode="gray">
              <a:xfrm>
                <a:off x="3495738" y="2978984"/>
                <a:ext cx="2797134" cy="1458442"/>
              </a:xfrm>
              <a:prstGeom prst="rect">
                <a:avLst/>
              </a:prstGeom>
              <a:solidFill>
                <a:schemeClr val="bg1"/>
              </a:solidFill>
              <a:ln w="6350" algn="ctr">
                <a:noFill/>
                <a:miter lim="800000"/>
                <a:headEnd/>
                <a:tailEnd/>
              </a:ln>
            </p:spPr>
            <p:txBody>
              <a:bodyPr lIns="90000" tIns="72000" rIns="90000" bIns="72000" rtlCol="0" anchor="t"/>
              <a:lstStyle/>
              <a:p>
                <a:pPr defTabSz="914400" fontAlgn="base">
                  <a:spcBef>
                    <a:spcPct val="50000"/>
                  </a:spcBef>
                  <a:spcAft>
                    <a:spcPct val="0"/>
                  </a:spcAft>
                  <a:buClr>
                    <a:srgbClr val="F0AB00"/>
                  </a:buClr>
                  <a:buSzPct val="80000"/>
                </a:pPr>
                <a:r>
                  <a:rPr lang="en-US" sz="1200" kern="0">
                    <a:ea typeface="Arial Unicode MS" pitchFamily="34" charset="-128"/>
                    <a:cs typeface="Arial Unicode MS" pitchFamily="34" charset="-128"/>
                  </a:rPr>
                  <a:t>I placed an order on 03</a:t>
                </a:r>
                <a:r>
                  <a:rPr lang="en-US" sz="1200" kern="0" baseline="30000">
                    <a:ea typeface="Arial Unicode MS" pitchFamily="34" charset="-128"/>
                    <a:cs typeface="Arial Unicode MS" pitchFamily="34" charset="-128"/>
                  </a:rPr>
                  <a:t>rd</a:t>
                </a:r>
                <a:r>
                  <a:rPr lang="en-US" sz="1200" kern="0">
                    <a:ea typeface="Arial Unicode MS" pitchFamily="34" charset="-128"/>
                    <a:cs typeface="Arial Unicode MS" pitchFamily="34" charset="-128"/>
                  </a:rPr>
                  <a:t> March 2020 and still have not received it. Could you please tell me when it will arrive? My customer number is 123456 and my order number is 321456.</a:t>
                </a:r>
              </a:p>
              <a:p>
                <a:pPr defTabSz="914400" fontAlgn="base">
                  <a:spcBef>
                    <a:spcPct val="50000"/>
                  </a:spcBef>
                  <a:spcAft>
                    <a:spcPct val="0"/>
                  </a:spcAft>
                  <a:buClr>
                    <a:srgbClr val="F0AB00"/>
                  </a:buClr>
                  <a:buSzPct val="80000"/>
                </a:pPr>
                <a:r>
                  <a:rPr lang="en-US" sz="1200" kern="0">
                    <a:ea typeface="Arial Unicode MS" pitchFamily="34" charset="-128"/>
                    <a:cs typeface="Arial Unicode MS" pitchFamily="34" charset="-128"/>
                  </a:rPr>
                  <a:t>Thank you &amp; best regards,</a:t>
                </a:r>
              </a:p>
              <a:p>
                <a:pPr defTabSz="914400" fontAlgn="base">
                  <a:spcBef>
                    <a:spcPct val="50000"/>
                  </a:spcBef>
                  <a:spcAft>
                    <a:spcPct val="0"/>
                  </a:spcAft>
                  <a:buClr>
                    <a:srgbClr val="F0AB00"/>
                  </a:buClr>
                  <a:buSzPct val="80000"/>
                </a:pPr>
                <a:r>
                  <a:rPr kumimoji="0" lang="en-US" sz="1200" b="0" i="0" u="none" strike="noStrike" kern="0" cap="none" spc="0" normalizeH="0" baseline="0" noProof="0">
                    <a:ln>
                      <a:noFill/>
                    </a:ln>
                    <a:effectLst/>
                    <a:uLnTx/>
                    <a:uFillTx/>
                    <a:ea typeface="Arial Unicode MS" pitchFamily="34" charset="-128"/>
                    <a:cs typeface="Arial Unicode MS" pitchFamily="34" charset="-128"/>
                  </a:rPr>
                  <a:t>John</a:t>
                </a:r>
              </a:p>
            </p:txBody>
          </p:sp>
          <p:sp>
            <p:nvSpPr>
              <p:cNvPr id="48" name="Rectangle 47">
                <a:extLst>
                  <a:ext uri="{FF2B5EF4-FFF2-40B4-BE49-F238E27FC236}">
                    <a16:creationId xmlns:a16="http://schemas.microsoft.com/office/drawing/2014/main" id="{26D1140B-7E32-41FC-B46B-03098AA01F55}"/>
                  </a:ext>
                </a:extLst>
              </p:cNvPr>
              <p:cNvSpPr/>
              <p:nvPr/>
            </p:nvSpPr>
            <p:spPr bwMode="gray">
              <a:xfrm>
                <a:off x="3498881" y="2625079"/>
                <a:ext cx="2292734" cy="207871"/>
              </a:xfrm>
              <a:prstGeom prst="rect">
                <a:avLst/>
              </a:prstGeom>
              <a:solidFill>
                <a:schemeClr val="bg1"/>
              </a:solidFill>
              <a:ln w="6350" algn="ctr">
                <a:noFill/>
                <a:miter lim="800000"/>
                <a:headEnd/>
                <a:tailEnd/>
              </a:ln>
            </p:spPr>
            <p:txBody>
              <a:bodyPr lIns="90000" tIns="72000" rIns="90000" bIns="72000" rtlCol="0" anchor="t"/>
              <a:lstStyle/>
              <a:p>
                <a:pPr defTabSz="914400" fontAlgn="base">
                  <a:spcBef>
                    <a:spcPct val="50000"/>
                  </a:spcBef>
                  <a:spcAft>
                    <a:spcPct val="0"/>
                  </a:spcAft>
                  <a:buClr>
                    <a:srgbClr val="F0AB00"/>
                  </a:buClr>
                  <a:buSzPct val="80000"/>
                </a:pPr>
                <a:r>
                  <a:rPr lang="en-US" sz="1200" kern="0">
                    <a:ea typeface="Arial Unicode MS" pitchFamily="34" charset="-128"/>
                    <a:cs typeface="Arial Unicode MS" pitchFamily="34" charset="-128"/>
                  </a:rPr>
                  <a:t>Dear Customer Agent,</a:t>
                </a:r>
                <a:endParaRPr kumimoji="0" lang="en-US" sz="1200" b="0" i="0" u="none" strike="noStrike" kern="0" cap="none" spc="0" normalizeH="0" baseline="0" noProof="0">
                  <a:ln>
                    <a:noFill/>
                  </a:ln>
                  <a:effectLst/>
                  <a:uLnTx/>
                  <a:uFillTx/>
                  <a:ea typeface="Arial Unicode MS" pitchFamily="34" charset="-128"/>
                  <a:cs typeface="Arial Unicode MS" pitchFamily="34" charset="-128"/>
                </a:endParaRPr>
              </a:p>
            </p:txBody>
          </p:sp>
        </p:grpSp>
        <p:sp>
          <p:nvSpPr>
            <p:cNvPr id="38" name="Rectangle: Rounded Corners 37">
              <a:extLst>
                <a:ext uri="{FF2B5EF4-FFF2-40B4-BE49-F238E27FC236}">
                  <a16:creationId xmlns:a16="http://schemas.microsoft.com/office/drawing/2014/main" id="{72B4AE19-E969-4674-9DFE-00FEE0E3E7CF}"/>
                </a:ext>
              </a:extLst>
            </p:cNvPr>
            <p:cNvSpPr/>
            <p:nvPr/>
          </p:nvSpPr>
          <p:spPr bwMode="gray">
            <a:xfrm>
              <a:off x="4357903" y="2910890"/>
              <a:ext cx="1172040" cy="166946"/>
            </a:xfrm>
            <a:prstGeom prst="roundRect">
              <a:avLst/>
            </a:prstGeom>
            <a:solidFill>
              <a:srgbClr val="87D8FF">
                <a:alpha val="40000"/>
              </a:srgb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39" name="Rectangle: Rounded Corners 38">
              <a:extLst>
                <a:ext uri="{FF2B5EF4-FFF2-40B4-BE49-F238E27FC236}">
                  <a16:creationId xmlns:a16="http://schemas.microsoft.com/office/drawing/2014/main" id="{A70B0A4D-EE83-4C0F-9293-ACB7537C6973}"/>
                </a:ext>
              </a:extLst>
            </p:cNvPr>
            <p:cNvSpPr/>
            <p:nvPr/>
          </p:nvSpPr>
          <p:spPr bwMode="gray">
            <a:xfrm>
              <a:off x="2966024" y="3643425"/>
              <a:ext cx="1647160" cy="151596"/>
            </a:xfrm>
            <a:prstGeom prst="roundRect">
              <a:avLst/>
            </a:prstGeom>
            <a:solidFill>
              <a:srgbClr val="87D8FF">
                <a:alpha val="40000"/>
              </a:srgb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33" name="Rectangle 32">
              <a:extLst>
                <a:ext uri="{FF2B5EF4-FFF2-40B4-BE49-F238E27FC236}">
                  <a16:creationId xmlns:a16="http://schemas.microsoft.com/office/drawing/2014/main" id="{1567D210-1FC0-4827-8C5D-4ABD3C4613D2}"/>
                </a:ext>
              </a:extLst>
            </p:cNvPr>
            <p:cNvSpPr/>
            <p:nvPr/>
          </p:nvSpPr>
          <p:spPr bwMode="gray">
            <a:xfrm>
              <a:off x="3308760" y="1617011"/>
              <a:ext cx="2476809" cy="207835"/>
            </a:xfrm>
            <a:prstGeom prst="rect">
              <a:avLst/>
            </a:prstGeom>
            <a:solidFill>
              <a:schemeClr val="bg1"/>
            </a:solidFill>
            <a:ln w="6350" algn="ctr">
              <a:solidFill>
                <a:schemeClr val="bg2"/>
              </a:solidFill>
              <a:miter lim="800000"/>
              <a:headEnd/>
              <a:tailEnd/>
            </a:ln>
          </p:spPr>
          <p:txBody>
            <a:bodyPr lIns="90000" tIns="72000" rIns="90000" bIns="72000" rtlCol="0" anchor="ctr"/>
            <a:lstStyle/>
            <a:p>
              <a:pPr defTabSz="914400" fontAlgn="base">
                <a:spcBef>
                  <a:spcPct val="50000"/>
                </a:spcBef>
                <a:spcAft>
                  <a:spcPct val="0"/>
                </a:spcAft>
                <a:buClr>
                  <a:srgbClr val="F0AB00"/>
                </a:buClr>
                <a:buSzPct val="80000"/>
              </a:pPr>
              <a:r>
                <a:rPr lang="en-US" sz="1200" b="1" kern="0">
                  <a:ea typeface="Arial Unicode MS"/>
                  <a:cs typeface="Arial Unicode MS"/>
                </a:rPr>
                <a:t>Subject</a:t>
              </a:r>
              <a:r>
                <a:rPr lang="en-US" sz="1200" kern="0">
                  <a:ea typeface="Arial Unicode MS"/>
                  <a:cs typeface="Arial Unicode MS"/>
                </a:rPr>
                <a:t>: Question to my order</a:t>
              </a:r>
              <a:endParaRPr lang="en-US" sz="1100" b="0" i="0" u="none" strike="noStrike" kern="0" cap="none" spc="0" normalizeH="0" baseline="0" noProof="0">
                <a:ln>
                  <a:noFill/>
                </a:ln>
                <a:effectLst/>
                <a:uLnTx/>
                <a:uFillTx/>
                <a:ea typeface="Arial Unicode MS" pitchFamily="34" charset="-128"/>
                <a:cs typeface="Arial Unicode MS" pitchFamily="34" charset="-128"/>
              </a:endParaRPr>
            </a:p>
          </p:txBody>
        </p:sp>
        <p:sp>
          <p:nvSpPr>
            <p:cNvPr id="34" name="Rectangle 33">
              <a:extLst>
                <a:ext uri="{FF2B5EF4-FFF2-40B4-BE49-F238E27FC236}">
                  <a16:creationId xmlns:a16="http://schemas.microsoft.com/office/drawing/2014/main" id="{3AC5F93D-12CC-42A7-A1A7-3BFC1F294E8A}"/>
                </a:ext>
              </a:extLst>
            </p:cNvPr>
            <p:cNvSpPr/>
            <p:nvPr/>
          </p:nvSpPr>
          <p:spPr bwMode="gray">
            <a:xfrm>
              <a:off x="3304734" y="1852196"/>
              <a:ext cx="2479788" cy="207835"/>
            </a:xfrm>
            <a:prstGeom prst="rect">
              <a:avLst/>
            </a:prstGeom>
            <a:solidFill>
              <a:schemeClr val="bg1"/>
            </a:solidFill>
            <a:ln w="6350" algn="ctr">
              <a:solidFill>
                <a:schemeClr val="bg2"/>
              </a:solidFill>
              <a:miter lim="800000"/>
              <a:headEnd/>
              <a:tailEnd/>
            </a:ln>
          </p:spPr>
          <p:txBody>
            <a:bodyPr lIns="90000" tIns="72000" rIns="90000" bIns="72000" rtlCol="0" anchor="ctr"/>
            <a:lstStyle/>
            <a:p>
              <a:pPr defTabSz="914400">
                <a:spcBef>
                  <a:spcPct val="50000"/>
                </a:spcBef>
                <a:spcAft>
                  <a:spcPct val="0"/>
                </a:spcAft>
                <a:buClr>
                  <a:srgbClr val="F0AB00"/>
                </a:buClr>
                <a:buSzPct val="80000"/>
              </a:pPr>
              <a:r>
                <a:rPr lang="en-US" sz="1200" b="1" kern="0">
                  <a:ea typeface="Arial Unicode MS"/>
                  <a:cs typeface="Arial Unicode MS"/>
                </a:rPr>
                <a:t>From</a:t>
              </a:r>
              <a:r>
                <a:rPr lang="en-US" sz="1200" kern="0">
                  <a:ea typeface="Arial Unicode MS"/>
                  <a:cs typeface="Arial Unicode MS"/>
                </a:rPr>
                <a:t>: john.travolta@mail.com</a:t>
              </a:r>
            </a:p>
          </p:txBody>
        </p:sp>
        <p:sp>
          <p:nvSpPr>
            <p:cNvPr id="35" name="Rectangle 34">
              <a:extLst>
                <a:ext uri="{FF2B5EF4-FFF2-40B4-BE49-F238E27FC236}">
                  <a16:creationId xmlns:a16="http://schemas.microsoft.com/office/drawing/2014/main" id="{0DF30E5E-9D4F-4C87-A058-D5E4357917C5}"/>
                </a:ext>
              </a:extLst>
            </p:cNvPr>
            <p:cNvSpPr/>
            <p:nvPr/>
          </p:nvSpPr>
          <p:spPr bwMode="gray">
            <a:xfrm>
              <a:off x="3308760" y="2096788"/>
              <a:ext cx="2488984" cy="207835"/>
            </a:xfrm>
            <a:prstGeom prst="rect">
              <a:avLst/>
            </a:prstGeom>
            <a:solidFill>
              <a:schemeClr val="bg1"/>
            </a:solidFill>
            <a:ln w="6350" algn="ctr">
              <a:solidFill>
                <a:schemeClr val="bg2"/>
              </a:solidFill>
              <a:miter lim="800000"/>
              <a:headEnd/>
              <a:tailEnd/>
            </a:ln>
          </p:spPr>
          <p:txBody>
            <a:bodyPr lIns="90000" tIns="72000" rIns="90000" bIns="72000" rtlCol="0" anchor="ctr"/>
            <a:lstStyle/>
            <a:p>
              <a:pPr defTabSz="914400">
                <a:spcBef>
                  <a:spcPct val="50000"/>
                </a:spcBef>
                <a:spcAft>
                  <a:spcPct val="0"/>
                </a:spcAft>
                <a:buClr>
                  <a:srgbClr val="F0AB00"/>
                </a:buClr>
                <a:buSzPct val="80000"/>
              </a:pPr>
              <a:r>
                <a:rPr lang="en-US" sz="1200" b="1" kern="0">
                  <a:ea typeface="Arial Unicode MS"/>
                  <a:cs typeface="Arial Unicode MS"/>
                </a:rPr>
                <a:t>To: </a:t>
              </a:r>
              <a:r>
                <a:rPr lang="en-US" sz="1200" kern="0">
                  <a:ea typeface="Arial Unicode MS"/>
                  <a:cs typeface="Arial Unicode MS"/>
                </a:rPr>
                <a:t>customerservice@shop.com</a:t>
              </a:r>
            </a:p>
          </p:txBody>
        </p:sp>
        <p:sp>
          <p:nvSpPr>
            <p:cNvPr id="36" name="Rectangle 35">
              <a:extLst>
                <a:ext uri="{FF2B5EF4-FFF2-40B4-BE49-F238E27FC236}">
                  <a16:creationId xmlns:a16="http://schemas.microsoft.com/office/drawing/2014/main" id="{5471E8B4-E684-47FB-9831-C773E1D74BD2}"/>
                </a:ext>
              </a:extLst>
            </p:cNvPr>
            <p:cNvSpPr/>
            <p:nvPr/>
          </p:nvSpPr>
          <p:spPr bwMode="gray">
            <a:xfrm>
              <a:off x="2856796" y="1618145"/>
              <a:ext cx="415678" cy="688623"/>
            </a:xfrm>
            <a:prstGeom prst="rect">
              <a:avLst/>
            </a:prstGeom>
            <a:solidFill>
              <a:schemeClr val="bg1"/>
            </a:solidFill>
            <a:ln w="6350" algn="ctr">
              <a:solidFill>
                <a:schemeClr val="bg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41" name="Picture 40" descr="A picture containing sign, drawing&#10;&#10;Description automatically generated">
              <a:extLst>
                <a:ext uri="{FF2B5EF4-FFF2-40B4-BE49-F238E27FC236}">
                  <a16:creationId xmlns:a16="http://schemas.microsoft.com/office/drawing/2014/main" id="{95193239-24AF-4BF7-9C0F-6708263A266A}"/>
                </a:ext>
              </a:extLst>
            </p:cNvPr>
            <p:cNvPicPr>
              <a:picLocks noChangeAspect="1"/>
            </p:cNvPicPr>
            <p:nvPr/>
          </p:nvPicPr>
          <p:blipFill>
            <a:blip r:embed="rId15"/>
            <a:stretch>
              <a:fillRect/>
            </a:stretch>
          </p:blipFill>
          <p:spPr>
            <a:xfrm flipH="1">
              <a:off x="2787703" y="1672272"/>
              <a:ext cx="555618" cy="573831"/>
            </a:xfrm>
            <a:prstGeom prst="rect">
              <a:avLst/>
            </a:prstGeom>
          </p:spPr>
        </p:pic>
        <p:sp>
          <p:nvSpPr>
            <p:cNvPr id="67" name="Rectangle: Rounded Corners 66">
              <a:extLst>
                <a:ext uri="{FF2B5EF4-FFF2-40B4-BE49-F238E27FC236}">
                  <a16:creationId xmlns:a16="http://schemas.microsoft.com/office/drawing/2014/main" id="{FD89313C-2AE4-4C9C-A340-DF5D94DDCBA1}"/>
                </a:ext>
              </a:extLst>
            </p:cNvPr>
            <p:cNvSpPr/>
            <p:nvPr/>
          </p:nvSpPr>
          <p:spPr bwMode="gray">
            <a:xfrm>
              <a:off x="2966023" y="3456087"/>
              <a:ext cx="1943113" cy="151596"/>
            </a:xfrm>
            <a:prstGeom prst="roundRect">
              <a:avLst/>
            </a:prstGeom>
            <a:solidFill>
              <a:srgbClr val="87D8FF">
                <a:alpha val="40000"/>
              </a:srgb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445535399"/>
      </p:ext>
    </p:extLst>
  </p:cSld>
  <p:clrMapOvr>
    <a:masterClrMapping/>
  </p:clrMapOvr>
</p:sld>
</file>

<file path=ppt/theme/theme1.xml><?xml version="1.0" encoding="utf-8"?>
<a:theme xmlns:a="http://schemas.openxmlformats.org/drawingml/2006/main" name="SAP 2020 16x9 white">
  <a:themeElements>
    <a:clrScheme name="SAP">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6B9E"/>
      </a:hlink>
      <a:folHlink>
        <a:srgbClr val="006B9E"/>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0_16x9_white.potx" id="{1E085704-51AD-4DA6-92AD-0EE905DEE092}" vid="{76636035-1AA7-4672-B130-A694A14AB848}"/>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A2FD6F1506F564BB79A97F9C245AD34" ma:contentTypeVersion="10" ma:contentTypeDescription="Create a new document." ma:contentTypeScope="" ma:versionID="1d4374c6d830c82f47d5d3e3759b4c5f">
  <xsd:schema xmlns:xsd="http://www.w3.org/2001/XMLSchema" xmlns:xs="http://www.w3.org/2001/XMLSchema" xmlns:p="http://schemas.microsoft.com/office/2006/metadata/properties" xmlns:ns3="386f4720-9db4-4950-8ffd-cd1ef4b846d5" xmlns:ns4="025efd7d-4e1d-49ec-b269-b81537660960" targetNamespace="http://schemas.microsoft.com/office/2006/metadata/properties" ma:root="true" ma:fieldsID="7dbd0b96ba88307f4019c2f5cb31733c" ns3:_="" ns4:_="">
    <xsd:import namespace="386f4720-9db4-4950-8ffd-cd1ef4b846d5"/>
    <xsd:import namespace="025efd7d-4e1d-49ec-b269-b8153766096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6f4720-9db4-4950-8ffd-cd1ef4b846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25efd7d-4e1d-49ec-b269-b8153766096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A61EA0-C632-450D-8732-FBE1B6CC6F01}">
  <ds:schemaRefs>
    <ds:schemaRef ds:uri="http://www.w3.org/XML/1998/namespace"/>
    <ds:schemaRef ds:uri="http://purl.org/dc/elements/1.1/"/>
    <ds:schemaRef ds:uri="http://purl.org/dc/dcmitype/"/>
    <ds:schemaRef ds:uri="http://schemas.microsoft.com/office/2006/documentManagement/types"/>
    <ds:schemaRef ds:uri="http://purl.org/dc/terms/"/>
    <ds:schemaRef ds:uri="http://schemas.openxmlformats.org/package/2006/metadata/core-properties"/>
    <ds:schemaRef ds:uri="http://schemas.microsoft.com/office/2006/metadata/properties"/>
    <ds:schemaRef ds:uri="http://schemas.microsoft.com/office/infopath/2007/PartnerControls"/>
    <ds:schemaRef ds:uri="025efd7d-4e1d-49ec-b269-b81537660960"/>
    <ds:schemaRef ds:uri="386f4720-9db4-4950-8ffd-cd1ef4b846d5"/>
  </ds:schemaRefs>
</ds:datastoreItem>
</file>

<file path=customXml/itemProps2.xml><?xml version="1.0" encoding="utf-8"?>
<ds:datastoreItem xmlns:ds="http://schemas.openxmlformats.org/officeDocument/2006/customXml" ds:itemID="{9AF8C251-1D09-4180-B674-06239619BC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6f4720-9db4-4950-8ffd-cd1ef4b846d5"/>
    <ds:schemaRef ds:uri="025efd7d-4e1d-49ec-b269-b815376609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DA81D51-CB8B-4E00-A304-5985D65D0C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SAP_2020_16x9_White</Template>
  <TotalTime>427</TotalTime>
  <Words>2177</Words>
  <Application>Microsoft Macintosh PowerPoint</Application>
  <PresentationFormat>Custom</PresentationFormat>
  <Paragraphs>230</Paragraphs>
  <Slides>23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 Unicode MS</vt:lpstr>
      <vt:lpstr>Arial</vt:lpstr>
      <vt:lpstr>Courier New</vt:lpstr>
      <vt:lpstr>Symbol</vt:lpstr>
      <vt:lpstr>Wingdings</vt:lpstr>
      <vt:lpstr>Wingdings</vt:lpstr>
      <vt:lpstr>SAP 2020 16x9 white</vt:lpstr>
      <vt:lpstr>Detect and Highlight entities from unstructured text using machine learning</vt:lpstr>
      <vt:lpstr>Disclaimer</vt:lpstr>
      <vt:lpstr>Agenda</vt:lpstr>
      <vt:lpstr>What is Business Entity Recognition?</vt:lpstr>
      <vt:lpstr>Business Entity Recognition (BER) Detect and highlight any given type of named entity in unstructured text</vt:lpstr>
      <vt:lpstr>Business Entity Recognition:  Use-cases</vt:lpstr>
      <vt:lpstr>Locating and Classifying Named Entities in Unstructured Text Moments of truth</vt:lpstr>
      <vt:lpstr>Locating and Classifying Named Entities in Unstructured Text Problem: long time to understand the context of emails and processing them</vt:lpstr>
      <vt:lpstr>Locating and Classifying Named Entities in Unstructured Text Solution: Business Entity Recognition</vt:lpstr>
      <vt:lpstr>Locating and Classifying Named Entities in Unstructured Text Shared Services Framework</vt:lpstr>
      <vt:lpstr>Business Entity Recognition:  Technical Overview</vt:lpstr>
      <vt:lpstr>Business Entity Recognition Architecture</vt:lpstr>
      <vt:lpstr>Business Entity Recognition: APIs</vt:lpstr>
      <vt:lpstr>API: Trigger training to create custom models</vt:lpstr>
      <vt:lpstr>API: Inference</vt:lpstr>
      <vt:lpstr>Summary</vt:lpstr>
      <vt:lpstr>Business Entity Recognition: Data Management</vt:lpstr>
      <vt:lpstr>Business Entity Recognition: Machine Learning Process</vt:lpstr>
      <vt:lpstr>Demo</vt:lpstr>
      <vt:lpstr>More information</vt:lpstr>
      <vt:lpstr>Continue your learning experience from SAP TechEd in 2020 Your exclusive path to build and maintain SAP solution skills anytime, any place</vt:lpstr>
      <vt:lpstr>PowerPoint Presentation</vt:lpstr>
      <vt:lpstr>PowerPoint Presentation</vt:lpstr>
    </vt:vector>
  </TitlesOfParts>
  <Manager/>
  <Company>SAP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INT161 - Detect and Highlight entities from unstructured text using machine learning</dc:title>
  <dc:subject>SAP TechEd Digital 2020</dc:subject>
  <dc:creator>Komal Narsinghani</dc:creator>
  <cp:keywords>2020/16:9/white</cp:keywords>
  <dc:description/>
  <cp:lastModifiedBy>Narsinghani, Komal</cp:lastModifiedBy>
  <cp:revision>22</cp:revision>
  <dcterms:created xsi:type="dcterms:W3CDTF">2020-08-13T16:29:30Z</dcterms:created>
  <dcterms:modified xsi:type="dcterms:W3CDTF">2020-10-15T07:44:03Z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0x010100CA2FD6F1506F564BB79A97F9C245AD34</vt:lpwstr>
  </property>
</Properties>
</file>